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4" r:id="rId1"/>
  </p:sldMasterIdLst>
  <p:notesMasterIdLst>
    <p:notesMasterId r:id="rId55"/>
  </p:notesMasterIdLst>
  <p:sldIdLst>
    <p:sldId id="332" r:id="rId2"/>
    <p:sldId id="260" r:id="rId3"/>
    <p:sldId id="261" r:id="rId4"/>
    <p:sldId id="262" r:id="rId5"/>
    <p:sldId id="265" r:id="rId6"/>
    <p:sldId id="266" r:id="rId7"/>
    <p:sldId id="327" r:id="rId8"/>
    <p:sldId id="268" r:id="rId9"/>
    <p:sldId id="328" r:id="rId10"/>
    <p:sldId id="272" r:id="rId11"/>
    <p:sldId id="329" r:id="rId12"/>
    <p:sldId id="273" r:id="rId13"/>
    <p:sldId id="330" r:id="rId14"/>
    <p:sldId id="285" r:id="rId15"/>
    <p:sldId id="284" r:id="rId16"/>
    <p:sldId id="333" r:id="rId17"/>
    <p:sldId id="334" r:id="rId18"/>
    <p:sldId id="335" r:id="rId19"/>
    <p:sldId id="336" r:id="rId20"/>
    <p:sldId id="337" r:id="rId21"/>
    <p:sldId id="338" r:id="rId22"/>
    <p:sldId id="339" r:id="rId23"/>
    <p:sldId id="368" r:id="rId24"/>
    <p:sldId id="371" r:id="rId25"/>
    <p:sldId id="369" r:id="rId26"/>
    <p:sldId id="372" r:id="rId27"/>
    <p:sldId id="374" r:id="rId28"/>
    <p:sldId id="352" r:id="rId29"/>
    <p:sldId id="363" r:id="rId30"/>
    <p:sldId id="354" r:id="rId31"/>
    <p:sldId id="355" r:id="rId32"/>
    <p:sldId id="373" r:id="rId33"/>
    <p:sldId id="356" r:id="rId34"/>
    <p:sldId id="357" r:id="rId35"/>
    <p:sldId id="364" r:id="rId36"/>
    <p:sldId id="365" r:id="rId37"/>
    <p:sldId id="359" r:id="rId38"/>
    <p:sldId id="370" r:id="rId39"/>
    <p:sldId id="341" r:id="rId40"/>
    <p:sldId id="342" r:id="rId41"/>
    <p:sldId id="367" r:id="rId42"/>
    <p:sldId id="366" r:id="rId43"/>
    <p:sldId id="343" r:id="rId44"/>
    <p:sldId id="344" r:id="rId45"/>
    <p:sldId id="345" r:id="rId46"/>
    <p:sldId id="346" r:id="rId47"/>
    <p:sldId id="347" r:id="rId48"/>
    <p:sldId id="348" r:id="rId49"/>
    <p:sldId id="349" r:id="rId50"/>
    <p:sldId id="350" r:id="rId51"/>
    <p:sldId id="351" r:id="rId52"/>
    <p:sldId id="361" r:id="rId53"/>
    <p:sldId id="362" r:id="rId54"/>
  </p:sldIdLst>
  <p:sldSz cx="6858000" cy="9144000" type="screen4x3"/>
  <p:notesSz cx="6858000" cy="9947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2" autoAdjust="0"/>
    <p:restoredTop sz="94660"/>
  </p:normalViewPr>
  <p:slideViewPr>
    <p:cSldViewPr>
      <p:cViewPr varScale="1">
        <p:scale>
          <a:sx n="55" d="100"/>
          <a:sy n="55" d="100"/>
        </p:scale>
        <p:origin x="2148" y="84"/>
      </p:cViewPr>
      <p:guideLst>
        <p:guide orient="horz" pos="2880"/>
        <p:guide pos="2160"/>
      </p:guideLst>
    </p:cSldViewPr>
  </p:slid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91"/>
          </a:xfrm>
          <a:prstGeom prst="rect">
            <a:avLst/>
          </a:prstGeom>
        </p:spPr>
        <p:txBody>
          <a:bodyPr vert="horz" lIns="91870" tIns="45935" rIns="91870" bIns="45935" rtlCol="0"/>
          <a:lstStyle>
            <a:lvl1pPr algn="l">
              <a:defRPr sz="1200"/>
            </a:lvl1pPr>
          </a:lstStyle>
          <a:p>
            <a:endParaRPr lang="en-US"/>
          </a:p>
        </p:txBody>
      </p:sp>
      <p:sp>
        <p:nvSpPr>
          <p:cNvPr id="3" name="Date Placeholder 2"/>
          <p:cNvSpPr>
            <a:spLocks noGrp="1"/>
          </p:cNvSpPr>
          <p:nvPr>
            <p:ph type="dt" idx="1"/>
          </p:nvPr>
        </p:nvSpPr>
        <p:spPr>
          <a:xfrm>
            <a:off x="3884614" y="0"/>
            <a:ext cx="2971800" cy="499091"/>
          </a:xfrm>
          <a:prstGeom prst="rect">
            <a:avLst/>
          </a:prstGeom>
        </p:spPr>
        <p:txBody>
          <a:bodyPr vert="horz" lIns="91870" tIns="45935" rIns="91870" bIns="45935" rtlCol="0"/>
          <a:lstStyle>
            <a:lvl1pPr algn="r">
              <a:defRPr sz="1200"/>
            </a:lvl1pPr>
          </a:lstStyle>
          <a:p>
            <a:fld id="{C899DF66-8C77-4284-A70E-BBBEB93C23C6}" type="datetimeFigureOut">
              <a:rPr lang="en-US" smtClean="0"/>
              <a:pPr/>
              <a:t>4/16/2021</a:t>
            </a:fld>
            <a:endParaRPr lang="en-US"/>
          </a:p>
        </p:txBody>
      </p:sp>
      <p:sp>
        <p:nvSpPr>
          <p:cNvPr id="4" name="Slide Image Placeholder 3"/>
          <p:cNvSpPr>
            <a:spLocks noGrp="1" noRot="1" noChangeAspect="1"/>
          </p:cNvSpPr>
          <p:nvPr>
            <p:ph type="sldImg" idx="2"/>
          </p:nvPr>
        </p:nvSpPr>
        <p:spPr>
          <a:xfrm>
            <a:off x="2170113" y="1244600"/>
            <a:ext cx="2517775" cy="3355975"/>
          </a:xfrm>
          <a:prstGeom prst="rect">
            <a:avLst/>
          </a:prstGeom>
          <a:noFill/>
          <a:ln w="12700">
            <a:solidFill>
              <a:prstClr val="black"/>
            </a:solidFill>
          </a:ln>
        </p:spPr>
        <p:txBody>
          <a:bodyPr vert="horz" lIns="91870" tIns="45935" rIns="91870" bIns="45935" rtlCol="0" anchor="ctr"/>
          <a:lstStyle/>
          <a:p>
            <a:endParaRPr lang="en-US"/>
          </a:p>
        </p:txBody>
      </p:sp>
      <p:sp>
        <p:nvSpPr>
          <p:cNvPr id="5" name="Notes Placeholder 4"/>
          <p:cNvSpPr>
            <a:spLocks noGrp="1"/>
          </p:cNvSpPr>
          <p:nvPr>
            <p:ph type="body" sz="quarter" idx="3"/>
          </p:nvPr>
        </p:nvSpPr>
        <p:spPr>
          <a:xfrm>
            <a:off x="685801" y="4787126"/>
            <a:ext cx="5486400" cy="3916740"/>
          </a:xfrm>
          <a:prstGeom prst="rect">
            <a:avLst/>
          </a:prstGeom>
        </p:spPr>
        <p:txBody>
          <a:bodyPr vert="horz" lIns="91870" tIns="45935" rIns="91870" bIns="4593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8185"/>
            <a:ext cx="2971800" cy="499090"/>
          </a:xfrm>
          <a:prstGeom prst="rect">
            <a:avLst/>
          </a:prstGeom>
        </p:spPr>
        <p:txBody>
          <a:bodyPr vert="horz" lIns="91870" tIns="45935" rIns="91870" bIns="45935"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9448185"/>
            <a:ext cx="2971800" cy="499090"/>
          </a:xfrm>
          <a:prstGeom prst="rect">
            <a:avLst/>
          </a:prstGeom>
        </p:spPr>
        <p:txBody>
          <a:bodyPr vert="horz" lIns="91870" tIns="45935" rIns="91870" bIns="45935" rtlCol="0" anchor="b"/>
          <a:lstStyle>
            <a:lvl1pPr algn="r">
              <a:defRPr sz="1200"/>
            </a:lvl1pPr>
          </a:lstStyle>
          <a:p>
            <a:fld id="{49FF73EA-B084-4E40-957C-91CFAAED5C37}" type="slidenum">
              <a:rPr lang="en-US" smtClean="0"/>
              <a:pPr/>
              <a:t>‹#›</a:t>
            </a:fld>
            <a:endParaRPr lang="en-US"/>
          </a:p>
        </p:txBody>
      </p:sp>
    </p:spTree>
    <p:extLst>
      <p:ext uri="{BB962C8B-B14F-4D97-AF65-F5344CB8AC3E}">
        <p14:creationId xmlns:p14="http://schemas.microsoft.com/office/powerpoint/2010/main" val="1894827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FF73EA-B084-4E40-957C-91CFAAED5C37}" type="slidenum">
              <a:rPr lang="en-US" smtClean="0"/>
              <a:pPr/>
              <a:t>1</a:t>
            </a:fld>
            <a:endParaRPr lang="en-US"/>
          </a:p>
        </p:txBody>
      </p:sp>
    </p:spTree>
    <p:extLst>
      <p:ext uri="{BB962C8B-B14F-4D97-AF65-F5344CB8AC3E}">
        <p14:creationId xmlns:p14="http://schemas.microsoft.com/office/powerpoint/2010/main" val="222548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FF73EA-B084-4E40-957C-91CFAAED5C37}" type="slidenum">
              <a:rPr lang="en-US" smtClean="0"/>
              <a:pPr/>
              <a:t>35</a:t>
            </a:fld>
            <a:endParaRPr lang="en-US"/>
          </a:p>
        </p:txBody>
      </p:sp>
    </p:spTree>
    <p:extLst>
      <p:ext uri="{BB962C8B-B14F-4D97-AF65-F5344CB8AC3E}">
        <p14:creationId xmlns:p14="http://schemas.microsoft.com/office/powerpoint/2010/main" val="3268513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FF73EA-B084-4E40-957C-91CFAAED5C37}" type="slidenum">
              <a:rPr lang="en-US" smtClean="0"/>
              <a:pPr/>
              <a:t>36</a:t>
            </a:fld>
            <a:endParaRPr lang="en-US"/>
          </a:p>
        </p:txBody>
      </p:sp>
    </p:spTree>
    <p:extLst>
      <p:ext uri="{BB962C8B-B14F-4D97-AF65-F5344CB8AC3E}">
        <p14:creationId xmlns:p14="http://schemas.microsoft.com/office/powerpoint/2010/main" val="3280455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FF73EA-B084-4E40-957C-91CFAAED5C37}" type="slidenum">
              <a:rPr lang="en-US" smtClean="0"/>
              <a:pPr/>
              <a:t>37</a:t>
            </a:fld>
            <a:endParaRPr lang="en-US"/>
          </a:p>
        </p:txBody>
      </p:sp>
    </p:spTree>
    <p:extLst>
      <p:ext uri="{BB962C8B-B14F-4D97-AF65-F5344CB8AC3E}">
        <p14:creationId xmlns:p14="http://schemas.microsoft.com/office/powerpoint/2010/main" val="2442385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FF73EA-B084-4E40-957C-91CFAAED5C37}" type="slidenum">
              <a:rPr lang="en-US" smtClean="0"/>
              <a:pPr/>
              <a:t>38</a:t>
            </a:fld>
            <a:endParaRPr lang="en-US"/>
          </a:p>
        </p:txBody>
      </p:sp>
    </p:spTree>
    <p:extLst>
      <p:ext uri="{BB962C8B-B14F-4D97-AF65-F5344CB8AC3E}">
        <p14:creationId xmlns:p14="http://schemas.microsoft.com/office/powerpoint/2010/main" val="658608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FF73EA-B084-4E40-957C-91CFAAED5C37}" type="slidenum">
              <a:rPr lang="en-US" smtClean="0"/>
              <a:pPr/>
              <a:t>15</a:t>
            </a:fld>
            <a:endParaRPr lang="en-US"/>
          </a:p>
        </p:txBody>
      </p:sp>
    </p:spTree>
    <p:extLst>
      <p:ext uri="{BB962C8B-B14F-4D97-AF65-F5344CB8AC3E}">
        <p14:creationId xmlns:p14="http://schemas.microsoft.com/office/powerpoint/2010/main" val="1819365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FF73EA-B084-4E40-957C-91CFAAED5C37}" type="slidenum">
              <a:rPr lang="en-US" smtClean="0"/>
              <a:pPr/>
              <a:t>16</a:t>
            </a:fld>
            <a:endParaRPr lang="en-US"/>
          </a:p>
        </p:txBody>
      </p:sp>
    </p:spTree>
    <p:extLst>
      <p:ext uri="{BB962C8B-B14F-4D97-AF65-F5344CB8AC3E}">
        <p14:creationId xmlns:p14="http://schemas.microsoft.com/office/powerpoint/2010/main" val="1162245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FF73EA-B084-4E40-957C-91CFAAED5C37}" type="slidenum">
              <a:rPr lang="en-US" smtClean="0"/>
              <a:pPr/>
              <a:t>29</a:t>
            </a:fld>
            <a:endParaRPr lang="en-US"/>
          </a:p>
        </p:txBody>
      </p:sp>
    </p:spTree>
    <p:extLst>
      <p:ext uri="{BB962C8B-B14F-4D97-AF65-F5344CB8AC3E}">
        <p14:creationId xmlns:p14="http://schemas.microsoft.com/office/powerpoint/2010/main" val="1687525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FF73EA-B084-4E40-957C-91CFAAED5C37}" type="slidenum">
              <a:rPr lang="en-US" smtClean="0"/>
              <a:pPr/>
              <a:t>30</a:t>
            </a:fld>
            <a:endParaRPr lang="en-US"/>
          </a:p>
        </p:txBody>
      </p:sp>
    </p:spTree>
    <p:extLst>
      <p:ext uri="{BB962C8B-B14F-4D97-AF65-F5344CB8AC3E}">
        <p14:creationId xmlns:p14="http://schemas.microsoft.com/office/powerpoint/2010/main" val="628328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FF73EA-B084-4E40-957C-91CFAAED5C37}" type="slidenum">
              <a:rPr lang="en-US" smtClean="0"/>
              <a:pPr/>
              <a:t>31</a:t>
            </a:fld>
            <a:endParaRPr lang="en-US"/>
          </a:p>
        </p:txBody>
      </p:sp>
    </p:spTree>
    <p:extLst>
      <p:ext uri="{BB962C8B-B14F-4D97-AF65-F5344CB8AC3E}">
        <p14:creationId xmlns:p14="http://schemas.microsoft.com/office/powerpoint/2010/main" val="1514025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FF73EA-B084-4E40-957C-91CFAAED5C37}" type="slidenum">
              <a:rPr lang="en-US" smtClean="0"/>
              <a:pPr/>
              <a:t>32</a:t>
            </a:fld>
            <a:endParaRPr lang="en-US"/>
          </a:p>
        </p:txBody>
      </p:sp>
    </p:spTree>
    <p:extLst>
      <p:ext uri="{BB962C8B-B14F-4D97-AF65-F5344CB8AC3E}">
        <p14:creationId xmlns:p14="http://schemas.microsoft.com/office/powerpoint/2010/main" val="2528823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FF73EA-B084-4E40-957C-91CFAAED5C37}" type="slidenum">
              <a:rPr lang="en-US" smtClean="0"/>
              <a:pPr/>
              <a:t>33</a:t>
            </a:fld>
            <a:endParaRPr lang="en-US"/>
          </a:p>
        </p:txBody>
      </p:sp>
    </p:spTree>
    <p:extLst>
      <p:ext uri="{BB962C8B-B14F-4D97-AF65-F5344CB8AC3E}">
        <p14:creationId xmlns:p14="http://schemas.microsoft.com/office/powerpoint/2010/main" val="934347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FF73EA-B084-4E40-957C-91CFAAED5C37}" type="slidenum">
              <a:rPr lang="en-US" smtClean="0"/>
              <a:pPr/>
              <a:t>34</a:t>
            </a:fld>
            <a:endParaRPr lang="en-US"/>
          </a:p>
        </p:txBody>
      </p:sp>
    </p:spTree>
    <p:extLst>
      <p:ext uri="{BB962C8B-B14F-4D97-AF65-F5344CB8AC3E}">
        <p14:creationId xmlns:p14="http://schemas.microsoft.com/office/powerpoint/2010/main" val="7429880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1" y="6218863"/>
            <a:ext cx="6863317"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514350" y="2336802"/>
            <a:ext cx="5829300" cy="243968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514350" y="4815476"/>
            <a:ext cx="5829300" cy="1599605"/>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2824" y="6604000"/>
            <a:ext cx="6860824" cy="2549451"/>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305AD680-33B4-4B63-881B-E656E8CA4EDE}" type="datetimeFigureOut">
              <a:rPr lang="en-US" smtClean="0"/>
              <a:pPr/>
              <a:t>4/16/2021</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2965D86-5E1B-464F-8411-E79373D3A03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342900" y="1975106"/>
            <a:ext cx="6172200" cy="584809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05AD680-33B4-4B63-881B-E656E8CA4EDE}" type="datetimeFigureOut">
              <a:rPr lang="en-US" smtClean="0"/>
              <a:pPr/>
              <a:t>4/16/2021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965D86-5E1B-464F-8411-E79373D3A03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133010" y="366187"/>
            <a:ext cx="1333103" cy="745701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342900" y="366188"/>
            <a:ext cx="4743450" cy="745701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05AD680-33B4-4B63-881B-E656E8CA4EDE}" type="datetimeFigureOut">
              <a:rPr lang="en-US" smtClean="0"/>
              <a:pPr/>
              <a:t>4/16/2021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965D86-5E1B-464F-8411-E79373D3A03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05AD680-33B4-4B63-881B-E656E8CA4EDE}" type="datetimeFigureOut">
              <a:rPr lang="en-US" smtClean="0"/>
              <a:pPr/>
              <a:t>4/16/2021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965D86-5E1B-464F-8411-E79373D3A037}"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41782" y="1412949"/>
            <a:ext cx="5829300" cy="24384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2942035" y="3908949"/>
            <a:ext cx="3429000" cy="1939851"/>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305AD680-33B4-4B63-881B-E656E8CA4EDE}" type="datetimeFigureOut">
              <a:rPr lang="en-US" smtClean="0"/>
              <a:pPr/>
              <a:t>4/16/2021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965D86-5E1B-464F-8411-E79373D3A037}" type="slidenum">
              <a:rPr lang="en-US" smtClean="0"/>
              <a:pPr/>
              <a:t>‹#›</a:t>
            </a:fld>
            <a:endParaRPr lang="en-US"/>
          </a:p>
        </p:txBody>
      </p:sp>
      <p:sp>
        <p:nvSpPr>
          <p:cNvPr id="7" name="Chevron 6"/>
          <p:cNvSpPr/>
          <p:nvPr/>
        </p:nvSpPr>
        <p:spPr>
          <a:xfrm>
            <a:off x="2727510" y="4007296"/>
            <a:ext cx="137160" cy="3048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2587698" y="4007296"/>
            <a:ext cx="137160" cy="3048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42900" y="1975105"/>
            <a:ext cx="3028950" cy="6034617"/>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3486150" y="1975105"/>
            <a:ext cx="3028950" cy="6034617"/>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05AD680-33B4-4B63-881B-E656E8CA4EDE}" type="datetimeFigureOut">
              <a:rPr lang="en-US" smtClean="0"/>
              <a:pPr/>
              <a:t>4/16/2021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965D86-5E1B-464F-8411-E79373D3A037}" type="slidenum">
              <a:rPr lang="en-US" smtClean="0"/>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6172200" cy="1524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342900" y="7213600"/>
            <a:ext cx="3030141" cy="1016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3483770" y="7213600"/>
            <a:ext cx="3031331" cy="1016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342900" y="1925726"/>
            <a:ext cx="3030141" cy="5255684"/>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3483769" y="1925726"/>
            <a:ext cx="3031331" cy="5255684"/>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305AD680-33B4-4B63-881B-E656E8CA4EDE}" type="datetimeFigureOut">
              <a:rPr lang="en-US" smtClean="0"/>
              <a:pPr/>
              <a:t>4/16/2021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965D86-5E1B-464F-8411-E79373D3A037}"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05AD680-33B4-4B63-881B-E656E8CA4EDE}" type="datetimeFigureOut">
              <a:rPr lang="en-US" smtClean="0"/>
              <a:pPr/>
              <a:t>4/16/2021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965D86-5E1B-464F-8411-E79373D3A037}" type="slidenum">
              <a:rPr lang="en-US" smtClean="0"/>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5AD680-33B4-4B63-881B-E656E8CA4EDE}" type="datetimeFigureOut">
              <a:rPr lang="en-US" smtClean="0"/>
              <a:pPr/>
              <a:t>4/16/2021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965D86-5E1B-464F-8411-E79373D3A03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6502400"/>
            <a:ext cx="5611332" cy="6096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3314700" y="7140136"/>
            <a:ext cx="2980944" cy="12192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85800" y="365760"/>
            <a:ext cx="5609844" cy="6096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5045274" y="8543925"/>
            <a:ext cx="1440180" cy="487680"/>
          </a:xfrm>
        </p:spPr>
        <p:txBody>
          <a:bodyPr/>
          <a:lstStyle/>
          <a:p>
            <a:fld id="{305AD680-33B4-4B63-881B-E656E8CA4EDE}" type="datetimeFigureOut">
              <a:rPr lang="en-US" smtClean="0"/>
              <a:pPr/>
              <a:t>4/16/2021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965D86-5E1B-464F-8411-E79373D3A037}"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55924" y="7257870"/>
            <a:ext cx="5372100" cy="864309"/>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171450" y="253291"/>
            <a:ext cx="6515100" cy="585216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305AD680-33B4-4B63-881B-E656E8CA4EDE}" type="datetimeFigureOut">
              <a:rPr lang="en-US" smtClean="0"/>
              <a:pPr/>
              <a:t>4/16/2021</a:t>
            </a:fld>
            <a:endParaRPr lang="en-US"/>
          </a:p>
        </p:txBody>
      </p:sp>
      <p:sp>
        <p:nvSpPr>
          <p:cNvPr id="6" name="Footer Placeholder 5"/>
          <p:cNvSpPr>
            <a:spLocks noGrp="1"/>
          </p:cNvSpPr>
          <p:nvPr>
            <p:ph type="ftr" sz="quarter" idx="11"/>
          </p:nvPr>
        </p:nvSpPr>
        <p:spPr>
          <a:xfrm>
            <a:off x="3285054" y="8543926"/>
            <a:ext cx="1763011" cy="486833"/>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2965D86-5E1B-464F-8411-E79373D3A037}" type="slidenum">
              <a:rPr lang="en-US" smtClean="0"/>
              <a:pPr/>
              <a:t>‹#›</a:t>
            </a:fld>
            <a:endParaRPr lang="en-US"/>
          </a:p>
        </p:txBody>
      </p:sp>
      <p:sp>
        <p:nvSpPr>
          <p:cNvPr id="2" name="Title 1"/>
          <p:cNvSpPr>
            <a:spLocks noGrp="1"/>
          </p:cNvSpPr>
          <p:nvPr>
            <p:ph type="title"/>
          </p:nvPr>
        </p:nvSpPr>
        <p:spPr>
          <a:xfrm>
            <a:off x="171450" y="6486830"/>
            <a:ext cx="6056574" cy="750229"/>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537328" y="6669325"/>
            <a:ext cx="2851502" cy="1924148"/>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0170" y="7713364"/>
            <a:ext cx="2851502" cy="11176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4532" y="7721671"/>
            <a:ext cx="2551736" cy="1441157"/>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6928" y="7716985"/>
            <a:ext cx="2554132" cy="1445844"/>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6498084" y="6651253"/>
            <a:ext cx="137160" cy="3048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6358272" y="6651253"/>
            <a:ext cx="137160" cy="3048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537328" y="6669325"/>
            <a:ext cx="2851502" cy="1924148"/>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0170" y="7713364"/>
            <a:ext cx="2851502" cy="11176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4532" y="7721671"/>
            <a:ext cx="2551736" cy="1441157"/>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6928" y="7716985"/>
            <a:ext cx="2554132" cy="1445844"/>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342900" y="366184"/>
            <a:ext cx="6172200" cy="1524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342900" y="1975105"/>
            <a:ext cx="6172200" cy="6034617"/>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5045274" y="8543925"/>
            <a:ext cx="1440180" cy="487680"/>
          </a:xfrm>
          <a:prstGeom prst="rect">
            <a:avLst/>
          </a:prstGeom>
        </p:spPr>
        <p:txBody>
          <a:bodyPr vert="horz" anchor="b"/>
          <a:lstStyle>
            <a:lvl1pPr algn="l" eaLnBrk="1" latinLnBrk="0" hangingPunct="1">
              <a:defRPr kumimoji="0" sz="1000">
                <a:solidFill>
                  <a:schemeClr val="tx1"/>
                </a:solidFill>
              </a:defRPr>
            </a:lvl1pPr>
            <a:extLst/>
          </a:lstStyle>
          <a:p>
            <a:fld id="{305AD680-33B4-4B63-881B-E656E8CA4EDE}" type="datetimeFigureOut">
              <a:rPr lang="en-US" smtClean="0"/>
              <a:pPr/>
              <a:t>4/16/2021</a:t>
            </a:fld>
            <a:endParaRPr lang="en-US"/>
          </a:p>
        </p:txBody>
      </p:sp>
      <p:sp>
        <p:nvSpPr>
          <p:cNvPr id="22" name="Footer Placeholder 21"/>
          <p:cNvSpPr>
            <a:spLocks noGrp="1"/>
          </p:cNvSpPr>
          <p:nvPr>
            <p:ph type="ftr" sz="quarter" idx="3"/>
          </p:nvPr>
        </p:nvSpPr>
        <p:spPr>
          <a:xfrm>
            <a:off x="3285054" y="8543926"/>
            <a:ext cx="1763011" cy="486833"/>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6485454" y="8543926"/>
            <a:ext cx="274320" cy="486833"/>
          </a:xfrm>
          <a:prstGeom prst="rect">
            <a:avLst/>
          </a:prstGeom>
        </p:spPr>
        <p:txBody>
          <a:bodyPr vert="horz" anchor="b"/>
          <a:lstStyle>
            <a:lvl1pPr algn="r" eaLnBrk="1" latinLnBrk="0" hangingPunct="1">
              <a:defRPr kumimoji="0" sz="1000" b="0">
                <a:solidFill>
                  <a:schemeClr val="tx1"/>
                </a:solidFill>
              </a:defRPr>
            </a:lvl1pPr>
            <a:extLst/>
          </a:lstStyle>
          <a:p>
            <a:fld id="{72965D86-5E1B-464F-8411-E79373D3A03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jpe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1.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jpe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1.jp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0.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3.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2.jpeg"/><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41.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2.jpeg"/><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3.jp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5.jpe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9.jp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8.jpe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7.jpg"/><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0.jpg"/><Relationship Id="rId5" Type="http://schemas.openxmlformats.org/officeDocument/2006/relationships/image" Target="../media/image20.jpeg"/><Relationship Id="rId4" Type="http://schemas.openxmlformats.org/officeDocument/2006/relationships/image" Target="../media/image12.jpe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2.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5.jpe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5.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4.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7.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5.jpeg"/><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5.jp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2.jpeg"/><Relationship Id="rId4" Type="http://schemas.openxmlformats.org/officeDocument/2006/relationships/image" Target="../media/image5.jpeg"/></Relationships>
</file>

<file path=ppt/slides/_rels/slide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9.emf"/><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8.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2.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jpe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LC.jpg"/>
          <p:cNvPicPr>
            <a:picLocks noChangeAspect="1"/>
          </p:cNvPicPr>
          <p:nvPr/>
        </p:nvPicPr>
        <p:blipFill>
          <a:blip r:embed="rId3" cstate="print">
            <a:duotone>
              <a:schemeClr val="bg2">
                <a:shade val="45000"/>
                <a:satMod val="135000"/>
              </a:schemeClr>
              <a:prstClr val="white"/>
            </a:duotone>
          </a:blip>
          <a:stretch>
            <a:fillRect/>
          </a:stretch>
        </p:blipFill>
        <p:spPr>
          <a:xfrm>
            <a:off x="438517" y="1923772"/>
            <a:ext cx="3847366" cy="2031001"/>
          </a:xfrm>
          <a:prstGeom prst="rect">
            <a:avLst/>
          </a:prstGeom>
        </p:spPr>
      </p:pic>
      <p:pic>
        <p:nvPicPr>
          <p:cNvPr id="2" name="Picture 1" descr="abt.jpg"/>
          <p:cNvPicPr>
            <a:picLocks noChangeAspect="1"/>
          </p:cNvPicPr>
          <p:nvPr/>
        </p:nvPicPr>
        <p:blipFill>
          <a:blip r:embed="rId4" cstate="print"/>
          <a:stretch>
            <a:fillRect/>
          </a:stretch>
        </p:blipFill>
        <p:spPr>
          <a:xfrm>
            <a:off x="171451" y="203201"/>
            <a:ext cx="1200150" cy="2133600"/>
          </a:xfrm>
          <a:prstGeom prst="rect">
            <a:avLst/>
          </a:prstGeom>
        </p:spPr>
      </p:pic>
      <p:sp>
        <p:nvSpPr>
          <p:cNvPr id="3" name="Rectangle 2"/>
          <p:cNvSpPr/>
          <p:nvPr/>
        </p:nvSpPr>
        <p:spPr>
          <a:xfrm>
            <a:off x="114300" y="2946400"/>
            <a:ext cx="44958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 y="3048000"/>
            <a:ext cx="48006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 y="2743200"/>
            <a:ext cx="49530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G 2.jpg"/>
          <p:cNvPicPr>
            <a:picLocks noChangeAspect="1"/>
          </p:cNvPicPr>
          <p:nvPr/>
        </p:nvPicPr>
        <p:blipFill>
          <a:blip r:embed="rId5" cstate="print"/>
          <a:stretch>
            <a:fillRect/>
          </a:stretch>
        </p:blipFill>
        <p:spPr>
          <a:xfrm>
            <a:off x="0" y="23446"/>
            <a:ext cx="6858000" cy="9144000"/>
          </a:xfrm>
          <a:prstGeom prst="rect">
            <a:avLst/>
          </a:prstGeom>
        </p:spPr>
      </p:pic>
      <p:sp>
        <p:nvSpPr>
          <p:cNvPr id="8" name="TextBox 7"/>
          <p:cNvSpPr txBox="1"/>
          <p:nvPr/>
        </p:nvSpPr>
        <p:spPr>
          <a:xfrm>
            <a:off x="204403" y="1324511"/>
            <a:ext cx="6705600" cy="830997"/>
          </a:xfrm>
          <a:prstGeom prst="rect">
            <a:avLst/>
          </a:prstGeom>
          <a:noFill/>
        </p:spPr>
        <p:txBody>
          <a:bodyPr wrap="square" rtlCol="0">
            <a:spAutoFit/>
          </a:bodyPr>
          <a:lstStyle/>
          <a:p>
            <a:r>
              <a:rPr lang="en-US" sz="4800" b="1" dirty="0">
                <a:ln>
                  <a:solidFill>
                    <a:schemeClr val="tx1">
                      <a:lumMod val="85000"/>
                      <a:lumOff val="15000"/>
                    </a:schemeClr>
                  </a:solidFill>
                </a:ln>
                <a:solidFill>
                  <a:schemeClr val="accent6">
                    <a:lumMod val="60000"/>
                    <a:lumOff val="40000"/>
                  </a:schemeClr>
                </a:solidFill>
                <a:effectLst>
                  <a:glow rad="63500">
                    <a:schemeClr val="accent4">
                      <a:satMod val="175000"/>
                      <a:alpha val="40000"/>
                    </a:schemeClr>
                  </a:glow>
                </a:effectLst>
                <a:latin typeface="Dutch801 Rm BT" pitchFamily="18" charset="0"/>
              </a:rPr>
              <a:t>LEGO </a:t>
            </a:r>
            <a:r>
              <a:rPr lang="en-US" sz="4800" b="1" dirty="0">
                <a:ln>
                  <a:solidFill>
                    <a:schemeClr val="tx1">
                      <a:lumMod val="85000"/>
                      <a:lumOff val="15000"/>
                    </a:schemeClr>
                  </a:solidFill>
                </a:ln>
                <a:solidFill>
                  <a:schemeClr val="accent6">
                    <a:lumMod val="60000"/>
                    <a:lumOff val="40000"/>
                  </a:schemeClr>
                </a:solidFill>
                <a:effectLst>
                  <a:glow rad="101600">
                    <a:schemeClr val="accent4">
                      <a:satMod val="175000"/>
                      <a:alpha val="40000"/>
                    </a:schemeClr>
                  </a:glow>
                </a:effectLst>
                <a:latin typeface="Dutch801 Rm BT" pitchFamily="18" charset="0"/>
              </a:rPr>
              <a:t>CONSULT LTD</a:t>
            </a:r>
          </a:p>
        </p:txBody>
      </p:sp>
      <p:sp>
        <p:nvSpPr>
          <p:cNvPr id="9" name="TextBox 8"/>
          <p:cNvSpPr txBox="1"/>
          <p:nvPr/>
        </p:nvSpPr>
        <p:spPr>
          <a:xfrm>
            <a:off x="2333698" y="3935703"/>
            <a:ext cx="2743200" cy="461665"/>
          </a:xfrm>
          <a:prstGeom prst="rect">
            <a:avLst/>
          </a:prstGeom>
          <a:noFill/>
        </p:spPr>
        <p:txBody>
          <a:bodyPr wrap="square" rtlCol="0">
            <a:spAutoFit/>
          </a:bodyPr>
          <a:lstStyle/>
          <a:p>
            <a:r>
              <a:rPr lang="en-US" sz="2400" b="1" dirty="0">
                <a:solidFill>
                  <a:schemeClr val="accent5">
                    <a:lumMod val="75000"/>
                  </a:schemeClr>
                </a:solidFill>
                <a:latin typeface="Adobe Caslon Pro Bold" pitchFamily="18" charset="0"/>
              </a:rPr>
              <a:t>(SINCE 1997)</a:t>
            </a:r>
          </a:p>
        </p:txBody>
      </p:sp>
      <p:sp>
        <p:nvSpPr>
          <p:cNvPr id="11" name="Rectangle 10"/>
          <p:cNvSpPr/>
          <p:nvPr/>
        </p:nvSpPr>
        <p:spPr>
          <a:xfrm>
            <a:off x="304800" y="2895600"/>
            <a:ext cx="4838700" cy="9347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NN BG.jpg"/>
          <p:cNvPicPr>
            <a:picLocks noChangeAspect="1"/>
          </p:cNvPicPr>
          <p:nvPr/>
        </p:nvPicPr>
        <p:blipFill>
          <a:blip r:embed="rId6" cstate="print"/>
          <a:stretch>
            <a:fillRect/>
          </a:stretch>
        </p:blipFill>
        <p:spPr>
          <a:xfrm>
            <a:off x="2209800" y="6400800"/>
            <a:ext cx="3581400" cy="2209800"/>
          </a:xfrm>
          <a:prstGeom prst="rect">
            <a:avLst/>
          </a:prstGeom>
          <a:ln>
            <a:noFill/>
          </a:ln>
          <a:effectLst>
            <a:softEdge rad="112500"/>
          </a:effectLst>
        </p:spPr>
      </p:pic>
      <p:sp>
        <p:nvSpPr>
          <p:cNvPr id="16" name="TextBox 15"/>
          <p:cNvSpPr txBox="1"/>
          <p:nvPr/>
        </p:nvSpPr>
        <p:spPr>
          <a:xfrm>
            <a:off x="2565147" y="7279214"/>
            <a:ext cx="4422843" cy="1384995"/>
          </a:xfrm>
          <a:prstGeom prst="rect">
            <a:avLst/>
          </a:prstGeom>
          <a:noFill/>
        </p:spPr>
        <p:txBody>
          <a:bodyPr wrap="square" rtlCol="0">
            <a:spAutoFit/>
          </a:bodyPr>
          <a:lstStyle/>
          <a:p>
            <a:r>
              <a:rPr lang="en-US" sz="1400" b="1" dirty="0" smtClean="0">
                <a:latin typeface="Comic Sans MS" pitchFamily="66" charset="0"/>
              </a:rPr>
              <a:t>Head Office:13</a:t>
            </a:r>
            <a:r>
              <a:rPr lang="en-US" sz="1400" b="1" dirty="0">
                <a:latin typeface="Comic Sans MS" pitchFamily="66" charset="0"/>
              </a:rPr>
              <a:t>, John Olugbo off Toyin Street </a:t>
            </a:r>
            <a:r>
              <a:rPr lang="en-US" sz="1400" b="1" dirty="0" err="1" smtClean="0">
                <a:latin typeface="Comic Sans MS" pitchFamily="66" charset="0"/>
              </a:rPr>
              <a:t>Ikeja</a:t>
            </a:r>
            <a:r>
              <a:rPr lang="en-US" sz="1400" b="1" dirty="0" smtClean="0">
                <a:latin typeface="Comic Sans MS" pitchFamily="66" charset="0"/>
              </a:rPr>
              <a:t>, Lagos.</a:t>
            </a:r>
          </a:p>
          <a:p>
            <a:endParaRPr lang="en-US" sz="1400" b="1" dirty="0" smtClean="0">
              <a:latin typeface="Comic Sans MS" pitchFamily="66" charset="0"/>
            </a:endParaRPr>
          </a:p>
          <a:p>
            <a:r>
              <a:rPr lang="en-US" sz="1400" b="1" dirty="0" smtClean="0">
                <a:latin typeface="Comic Sans MS" pitchFamily="66" charset="0"/>
              </a:rPr>
              <a:t>Tel:08026804720</a:t>
            </a:r>
            <a:r>
              <a:rPr lang="en-US" sz="1400" b="1" dirty="0">
                <a:latin typeface="Comic Sans MS" pitchFamily="66" charset="0"/>
              </a:rPr>
              <a:t>, Mobile:08037193411</a:t>
            </a:r>
          </a:p>
          <a:p>
            <a:r>
              <a:rPr lang="en-US" sz="1400" b="1" dirty="0" smtClean="0">
                <a:latin typeface="Comic Sans MS" pitchFamily="66" charset="0"/>
              </a:rPr>
              <a:t>admin@legoconsult.com,legoconsult13@gmail.com</a:t>
            </a:r>
            <a:endParaRPr lang="en-US" sz="1400" b="1" dirty="0">
              <a:latin typeface="Comic Sans MS" pitchFamily="66" charset="0"/>
            </a:endParaRPr>
          </a:p>
          <a:p>
            <a:r>
              <a:rPr lang="en-US" sz="1400" b="1" dirty="0">
                <a:latin typeface="Comic Sans MS" pitchFamily="66" charset="0"/>
              </a:rPr>
              <a:t>www.legoconsult.com   </a:t>
            </a:r>
          </a:p>
        </p:txBody>
      </p:sp>
      <p:pic>
        <p:nvPicPr>
          <p:cNvPr id="18" name="Picture 17" descr="image1.JPG"/>
          <p:cNvPicPr>
            <a:picLocks noChangeAspect="1"/>
          </p:cNvPicPr>
          <p:nvPr/>
        </p:nvPicPr>
        <p:blipFill>
          <a:blip r:embed="rId7" cstate="print"/>
          <a:stretch>
            <a:fillRect/>
          </a:stretch>
        </p:blipFill>
        <p:spPr>
          <a:xfrm>
            <a:off x="169234" y="7138501"/>
            <a:ext cx="2381396" cy="132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TextBox 18"/>
          <p:cNvSpPr txBox="1"/>
          <p:nvPr/>
        </p:nvSpPr>
        <p:spPr>
          <a:xfrm>
            <a:off x="-152400" y="2408729"/>
            <a:ext cx="7123950" cy="1569660"/>
          </a:xfrm>
          <a:prstGeom prst="rect">
            <a:avLst/>
          </a:prstGeom>
          <a:noFill/>
        </p:spPr>
        <p:txBody>
          <a:bodyPr wrap="square" rtlCol="0">
            <a:spAutoFit/>
          </a:bodyPr>
          <a:lstStyle/>
          <a:p>
            <a:pPr algn="ctr"/>
            <a:r>
              <a:rPr lang="en-US" sz="2000" b="1" dirty="0">
                <a:latin typeface="Comic Sans MS" pitchFamily="66" charset="0"/>
                <a:ea typeface="Adobe Gothic Std B" pitchFamily="34" charset="-128"/>
              </a:rPr>
              <a:t>CIVIL ENGINEERS, ARCHITECTS, BUILDERS </a:t>
            </a:r>
          </a:p>
          <a:p>
            <a:pPr algn="ctr"/>
            <a:r>
              <a:rPr lang="en-US" sz="2000" b="1" dirty="0">
                <a:latin typeface="Comic Sans MS" pitchFamily="66" charset="0"/>
                <a:ea typeface="Adobe Gothic Std B" pitchFamily="34" charset="-128"/>
              </a:rPr>
              <a:t>&amp;</a:t>
            </a:r>
          </a:p>
          <a:p>
            <a:pPr algn="ctr"/>
            <a:r>
              <a:rPr lang="en-US" sz="2000" b="1" dirty="0">
                <a:latin typeface="Comic Sans MS" pitchFamily="66" charset="0"/>
                <a:ea typeface="Adobe Gothic Std B" pitchFamily="34" charset="-128"/>
              </a:rPr>
              <a:t>PROJECT MANAGEMENT</a:t>
            </a:r>
          </a:p>
          <a:p>
            <a:pPr algn="ctr"/>
            <a:endParaRPr lang="en-US" dirty="0">
              <a:latin typeface="Comic Sans MS" pitchFamily="66" charset="0"/>
              <a:ea typeface="Adobe Gothic Std B" pitchFamily="34" charset="-128"/>
            </a:endParaRPr>
          </a:p>
          <a:p>
            <a:pPr algn="ctr"/>
            <a:endParaRPr lang="en-US" dirty="0">
              <a:solidFill>
                <a:schemeClr val="tx1">
                  <a:lumMod val="85000"/>
                  <a:lumOff val="15000"/>
                </a:schemeClr>
              </a:solidFill>
              <a:latin typeface="Comic Sans MS" pitchFamily="66" charset="0"/>
              <a:ea typeface="Adobe Gothic Std B" pitchFamily="34" charset="-128"/>
            </a:endParaRPr>
          </a:p>
        </p:txBody>
      </p:sp>
      <p:sp>
        <p:nvSpPr>
          <p:cNvPr id="20" name="TextBox 19"/>
          <p:cNvSpPr txBox="1"/>
          <p:nvPr/>
        </p:nvSpPr>
        <p:spPr>
          <a:xfrm>
            <a:off x="609600" y="4220110"/>
            <a:ext cx="5429250" cy="1323439"/>
          </a:xfrm>
          <a:prstGeom prst="rect">
            <a:avLst/>
          </a:prstGeom>
          <a:noFill/>
        </p:spPr>
        <p:txBody>
          <a:bodyPr wrap="square" rtlCol="0">
            <a:spAutoFit/>
          </a:bodyPr>
          <a:lstStyle/>
          <a:p>
            <a:pPr algn="ctr"/>
            <a:r>
              <a:rPr lang="en-US" sz="4000" b="1" dirty="0">
                <a:solidFill>
                  <a:srgbClr val="C00000"/>
                </a:solidFill>
                <a:latin typeface="Book Antiqua" panose="02040602050305030304" pitchFamily="18" charset="0"/>
              </a:rPr>
              <a:t>COMPANY PROFILE	</a:t>
            </a:r>
          </a:p>
        </p:txBody>
      </p:sp>
      <p:pic>
        <p:nvPicPr>
          <p:cNvPr id="21" name="Picture 20" descr="LC.jpg"/>
          <p:cNvPicPr>
            <a:picLocks noChangeAspect="1"/>
          </p:cNvPicPr>
          <p:nvPr/>
        </p:nvPicPr>
        <p:blipFill>
          <a:blip r:embed="rId8" cstate="print"/>
          <a:stretch>
            <a:fillRect/>
          </a:stretch>
        </p:blipFill>
        <p:spPr>
          <a:xfrm>
            <a:off x="5410200" y="381000"/>
            <a:ext cx="990600" cy="807156"/>
          </a:xfrm>
          <a:prstGeom prst="ellipse">
            <a:avLst/>
          </a:prstGeom>
          <a:ln w="28575"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Picture 24" descr="C:\Users\JIDE\Desktop\LEGO  PROFILE PIX\NEW PRJ PIX\Still0416_00005.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3010" y="5483511"/>
            <a:ext cx="3079379" cy="1654990"/>
          </a:xfrm>
          <a:prstGeom prst="rect">
            <a:avLst/>
          </a:prstGeom>
          <a:ln>
            <a:noFill/>
          </a:ln>
          <a:effectLst>
            <a:softEdge rad="112500"/>
          </a:effectLst>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45475" y="5009901"/>
            <a:ext cx="2812525" cy="1287640"/>
          </a:xfrm>
          <a:prstGeom prst="rect">
            <a:avLst/>
          </a:prstGeom>
          <a:ln>
            <a:noFill/>
          </a:ln>
          <a:effectLst>
            <a:softEdge rad="112500"/>
          </a:effectLst>
        </p:spPr>
      </p:pic>
    </p:spTree>
    <p:extLst>
      <p:ext uri="{BB962C8B-B14F-4D97-AF65-F5344CB8AC3E}">
        <p14:creationId xmlns:p14="http://schemas.microsoft.com/office/powerpoint/2010/main" val="234552142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Documents and Settings\Administrator\Desktop\CONTRACT STAFF\Mr Adedeji Anointing0057.jpg"/>
          <p:cNvPicPr/>
          <p:nvPr/>
        </p:nvPicPr>
        <p:blipFill>
          <a:blip r:embed="rId2" cstate="print"/>
          <a:srcRect l="1507" r="3480"/>
          <a:stretch>
            <a:fillRect/>
          </a:stretch>
        </p:blipFill>
        <p:spPr bwMode="auto">
          <a:xfrm>
            <a:off x="746335" y="2033953"/>
            <a:ext cx="5209725" cy="6301155"/>
          </a:xfrm>
          <a:prstGeom prst="rect">
            <a:avLst/>
          </a:prstGeom>
          <a:noFill/>
          <a:ln w="9525">
            <a:noFill/>
            <a:miter lim="800000"/>
            <a:headEnd/>
            <a:tailEnd/>
          </a:ln>
        </p:spPr>
      </p:pic>
      <p:pic>
        <p:nvPicPr>
          <p:cNvPr id="20" name="Picture 19" descr="LC.jpg"/>
          <p:cNvPicPr>
            <a:picLocks noChangeAspect="1"/>
          </p:cNvPicPr>
          <p:nvPr/>
        </p:nvPicPr>
        <p:blipFill>
          <a:blip r:embed="rId3" cstate="print"/>
          <a:stretch>
            <a:fillRect/>
          </a:stretch>
        </p:blipFill>
        <p:spPr>
          <a:xfrm>
            <a:off x="5046133" y="212128"/>
            <a:ext cx="1490133" cy="762000"/>
          </a:xfrm>
          <a:prstGeom prst="rect">
            <a:avLst/>
          </a:prstGeom>
        </p:spPr>
      </p:pic>
      <p:sp>
        <p:nvSpPr>
          <p:cNvPr id="12" name="TextBox 11"/>
          <p:cNvSpPr txBox="1"/>
          <p:nvPr/>
        </p:nvSpPr>
        <p:spPr>
          <a:xfrm>
            <a:off x="598865" y="1276979"/>
            <a:ext cx="6318293" cy="1384995"/>
          </a:xfrm>
          <a:prstGeom prst="rect">
            <a:avLst/>
          </a:prstGeom>
          <a:noFill/>
        </p:spPr>
        <p:txBody>
          <a:bodyPr wrap="square" rtlCol="0">
            <a:spAutoFit/>
          </a:bodyPr>
          <a:lstStyle/>
          <a:p>
            <a:r>
              <a:rPr lang="en-US" sz="1400" dirty="0"/>
              <a:t>Attached to this are few newspaper articles to his credit;</a:t>
            </a:r>
          </a:p>
          <a:p>
            <a:r>
              <a:rPr lang="en-US" sz="1400" b="1" dirty="0"/>
              <a:t> </a:t>
            </a:r>
            <a:endParaRPr lang="en-US" sz="1400" dirty="0"/>
          </a:p>
          <a:p>
            <a:endParaRPr lang="en-US" sz="2000" dirty="0"/>
          </a:p>
          <a:p>
            <a:pPr algn="ctr"/>
            <a:endParaRPr lang="en-US" b="1" dirty="0"/>
          </a:p>
          <a:p>
            <a:pPr algn="ctr"/>
            <a:r>
              <a:rPr lang="en-US" b="1" dirty="0">
                <a:latin typeface="Comic Sans MS" panose="030F0702030302020204" pitchFamily="66" charset="0"/>
              </a:rPr>
              <a:t>  </a:t>
            </a:r>
            <a:endParaRPr lang="en-US" sz="1600" b="1" dirty="0">
              <a:latin typeface="Comic Sans MS" panose="030F0702030302020204" pitchFamily="66" charset="0"/>
            </a:endParaRPr>
          </a:p>
        </p:txBody>
      </p:sp>
      <p:sp>
        <p:nvSpPr>
          <p:cNvPr id="2" name="Rectangle 1"/>
          <p:cNvSpPr/>
          <p:nvPr/>
        </p:nvSpPr>
        <p:spPr>
          <a:xfrm>
            <a:off x="593935" y="1905000"/>
            <a:ext cx="5425866" cy="6553200"/>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38435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300" y="2946400"/>
            <a:ext cx="44958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 y="3048000"/>
            <a:ext cx="48006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 y="2743200"/>
            <a:ext cx="49530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04800" y="2895600"/>
            <a:ext cx="44958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LC.jpg"/>
          <p:cNvPicPr>
            <a:picLocks noChangeAspect="1"/>
          </p:cNvPicPr>
          <p:nvPr/>
        </p:nvPicPr>
        <p:blipFill>
          <a:blip r:embed="rId2" cstate="print"/>
          <a:stretch>
            <a:fillRect/>
          </a:stretch>
        </p:blipFill>
        <p:spPr>
          <a:xfrm>
            <a:off x="5046133" y="212128"/>
            <a:ext cx="1490133" cy="762000"/>
          </a:xfrm>
          <a:prstGeom prst="rect">
            <a:avLst/>
          </a:prstGeom>
        </p:spPr>
      </p:pic>
      <p:sp>
        <p:nvSpPr>
          <p:cNvPr id="12" name="TextBox 11"/>
          <p:cNvSpPr txBox="1"/>
          <p:nvPr/>
        </p:nvSpPr>
        <p:spPr>
          <a:xfrm>
            <a:off x="387307" y="1295400"/>
            <a:ext cx="6318293" cy="954107"/>
          </a:xfrm>
          <a:prstGeom prst="rect">
            <a:avLst/>
          </a:prstGeom>
          <a:noFill/>
        </p:spPr>
        <p:txBody>
          <a:bodyPr wrap="square" rtlCol="0">
            <a:spAutoFit/>
          </a:bodyPr>
          <a:lstStyle/>
          <a:p>
            <a:endParaRPr lang="en-US" sz="2000" dirty="0"/>
          </a:p>
          <a:p>
            <a:pPr algn="ctr"/>
            <a:endParaRPr lang="en-US" b="1" dirty="0"/>
          </a:p>
          <a:p>
            <a:pPr algn="ctr"/>
            <a:r>
              <a:rPr lang="en-US" b="1" dirty="0">
                <a:latin typeface="Comic Sans MS" panose="030F0702030302020204" pitchFamily="66" charset="0"/>
              </a:rPr>
              <a:t>  </a:t>
            </a:r>
            <a:endParaRPr lang="en-US" sz="1600" b="1" dirty="0">
              <a:latin typeface="Comic Sans MS" panose="030F0702030302020204" pitchFamily="66" charset="0"/>
            </a:endParaRPr>
          </a:p>
        </p:txBody>
      </p:sp>
      <p:pic>
        <p:nvPicPr>
          <p:cNvPr id="10" name="Picture 9" descr="C:\Documents and Settings\Administrator\Desktop\CONTRACT STAFF\Mr Adedeji Anointing0056.jpg"/>
          <p:cNvPicPr/>
          <p:nvPr/>
        </p:nvPicPr>
        <p:blipFill>
          <a:blip r:embed="rId3" cstate="print"/>
          <a:srcRect l="1407" r="5703"/>
          <a:stretch>
            <a:fillRect/>
          </a:stretch>
        </p:blipFill>
        <p:spPr bwMode="auto">
          <a:xfrm>
            <a:off x="746335" y="1447800"/>
            <a:ext cx="5408578" cy="6887308"/>
          </a:xfrm>
          <a:prstGeom prst="rect">
            <a:avLst/>
          </a:prstGeom>
          <a:noFill/>
          <a:ln w="9525">
            <a:noFill/>
            <a:miter lim="800000"/>
            <a:headEnd/>
            <a:tailEnd/>
          </a:ln>
        </p:spPr>
      </p:pic>
      <p:sp>
        <p:nvSpPr>
          <p:cNvPr id="2" name="Rectangle 1"/>
          <p:cNvSpPr/>
          <p:nvPr/>
        </p:nvSpPr>
        <p:spPr>
          <a:xfrm>
            <a:off x="593934" y="1295400"/>
            <a:ext cx="5730665" cy="7162800"/>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95031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300" y="2946400"/>
            <a:ext cx="44958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 y="3048000"/>
            <a:ext cx="48006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 y="2743200"/>
            <a:ext cx="49530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04800" y="2895600"/>
            <a:ext cx="44958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LC.jpg"/>
          <p:cNvPicPr>
            <a:picLocks noChangeAspect="1"/>
          </p:cNvPicPr>
          <p:nvPr/>
        </p:nvPicPr>
        <p:blipFill>
          <a:blip r:embed="rId2" cstate="print"/>
          <a:stretch>
            <a:fillRect/>
          </a:stretch>
        </p:blipFill>
        <p:spPr>
          <a:xfrm>
            <a:off x="5046133" y="212128"/>
            <a:ext cx="1490133" cy="762000"/>
          </a:xfrm>
          <a:prstGeom prst="rect">
            <a:avLst/>
          </a:prstGeom>
        </p:spPr>
      </p:pic>
      <p:sp>
        <p:nvSpPr>
          <p:cNvPr id="12" name="TextBox 11"/>
          <p:cNvSpPr txBox="1"/>
          <p:nvPr/>
        </p:nvSpPr>
        <p:spPr>
          <a:xfrm>
            <a:off x="304800" y="1295400"/>
            <a:ext cx="6318293" cy="7478970"/>
          </a:xfrm>
          <a:prstGeom prst="rect">
            <a:avLst/>
          </a:prstGeom>
          <a:noFill/>
        </p:spPr>
        <p:txBody>
          <a:bodyPr wrap="square" rtlCol="0">
            <a:spAutoFit/>
          </a:bodyPr>
          <a:lstStyle/>
          <a:p>
            <a:r>
              <a:rPr lang="en-US" sz="2000" b="1" dirty="0">
                <a:latin typeface="+mj-lt"/>
              </a:rPr>
              <a:t>Name: 		ENGR. ADEBIMPE SAIBU AJIBADE</a:t>
            </a:r>
            <a:endParaRPr lang="en-US" sz="2000" dirty="0">
              <a:latin typeface="+mj-lt"/>
            </a:endParaRPr>
          </a:p>
          <a:p>
            <a:r>
              <a:rPr lang="en-US" sz="2000" b="1" dirty="0">
                <a:latin typeface="+mj-lt"/>
              </a:rPr>
              <a:t>Position:	Technical Director</a:t>
            </a:r>
          </a:p>
          <a:p>
            <a:endParaRPr lang="en-US" sz="2000" dirty="0">
              <a:latin typeface="+mj-lt"/>
            </a:endParaRPr>
          </a:p>
          <a:p>
            <a:endParaRPr lang="en-US" sz="2000" dirty="0">
              <a:latin typeface="+mj-lt"/>
            </a:endParaRPr>
          </a:p>
          <a:p>
            <a:r>
              <a:rPr lang="en-US" sz="1600" dirty="0">
                <a:latin typeface="+mj-lt"/>
              </a:rPr>
              <a:t>Engr. Adebimpe Saibu Ajibade is also one of the pioneers of Lego Consult and presently the head of the Technical team. He studied at the University of Ibadan where he graduated in 1987. He was a member of Surveyors’ team with Tunji Folabi &amp; Co. (License Surveyor) Mokola Ibadan involved in the sitting-up of control marks (Subsequent Survey) along Lagos and Ogun boundary (Isheri-Iju axis) for the Federal Survey Department.   </a:t>
            </a:r>
          </a:p>
          <a:p>
            <a:r>
              <a:rPr lang="en-US" sz="1600" dirty="0">
                <a:latin typeface="+mj-lt"/>
              </a:rPr>
              <a:t>In 1988 he became the Site Engineer with Pot Engineering Development Company, Bodija Ibadan. During the construction of Iwo-Oshogbo Road project and bridge over “</a:t>
            </a:r>
            <a:r>
              <a:rPr lang="en-US" sz="1600" dirty="0" err="1">
                <a:latin typeface="+mj-lt"/>
              </a:rPr>
              <a:t>Awun</a:t>
            </a:r>
            <a:r>
              <a:rPr lang="en-US" sz="1600" dirty="0">
                <a:latin typeface="+mj-lt"/>
              </a:rPr>
              <a:t>” river at Ede. Supervised earth moving, curvetting, layering of sub-base, base course priming and asphalting works. </a:t>
            </a:r>
          </a:p>
          <a:p>
            <a:r>
              <a:rPr lang="en-US" sz="1600" dirty="0">
                <a:latin typeface="+mj-lt"/>
              </a:rPr>
              <a:t>He was the Engineer with Hydra Consultant/ Lamod Engineering Services in the construction of UCH Mosque, Minaret and construction of its foundation.</a:t>
            </a:r>
          </a:p>
          <a:p>
            <a:r>
              <a:rPr lang="en-US" sz="1600" dirty="0">
                <a:latin typeface="+mj-lt"/>
              </a:rPr>
              <a:t>He was also a Project Engineer with Labaran Kago &amp; Sons where he took part in the construction of Prototype Gum-parks units for the Nigerian Army corps of artillery and school of NACAS, Minna, Niger State.</a:t>
            </a:r>
          </a:p>
          <a:p>
            <a:r>
              <a:rPr lang="en-US" sz="1600" dirty="0">
                <a:latin typeface="+mj-lt"/>
              </a:rPr>
              <a:t>He joined Lego Consult in the late 90s where he also took </a:t>
            </a:r>
            <a:r>
              <a:rPr lang="en-US" sz="1600" dirty="0">
                <a:solidFill>
                  <a:schemeClr val="bg1"/>
                </a:solidFill>
                <a:latin typeface="+mj-lt"/>
              </a:rPr>
              <a:t>pa</a:t>
            </a:r>
            <a:r>
              <a:rPr lang="en-US" sz="1600" dirty="0">
                <a:latin typeface="+mj-lt"/>
              </a:rPr>
              <a:t>rt in most of their projects as Head of the Engineering </a:t>
            </a:r>
            <a:r>
              <a:rPr lang="en-US" sz="1600" dirty="0">
                <a:solidFill>
                  <a:schemeClr val="bg1"/>
                </a:solidFill>
                <a:latin typeface="+mj-lt"/>
              </a:rPr>
              <a:t>team.</a:t>
            </a:r>
          </a:p>
          <a:p>
            <a:endParaRPr lang="en-US" sz="1600" dirty="0">
              <a:latin typeface="+mj-lt"/>
            </a:endParaRPr>
          </a:p>
        </p:txBody>
      </p:sp>
    </p:spTree>
    <p:extLst>
      <p:ext uri="{BB962C8B-B14F-4D97-AF65-F5344CB8AC3E}">
        <p14:creationId xmlns:p14="http://schemas.microsoft.com/office/powerpoint/2010/main" val="20081792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LC.jpg"/>
          <p:cNvPicPr>
            <a:picLocks noChangeAspect="1"/>
          </p:cNvPicPr>
          <p:nvPr/>
        </p:nvPicPr>
        <p:blipFill>
          <a:blip r:embed="rId2" cstate="print"/>
          <a:stretch>
            <a:fillRect/>
          </a:stretch>
        </p:blipFill>
        <p:spPr>
          <a:xfrm>
            <a:off x="5046133" y="212128"/>
            <a:ext cx="1490133" cy="762000"/>
          </a:xfrm>
          <a:prstGeom prst="rect">
            <a:avLst/>
          </a:prstGeom>
        </p:spPr>
      </p:pic>
      <p:sp>
        <p:nvSpPr>
          <p:cNvPr id="12" name="TextBox 11"/>
          <p:cNvSpPr txBox="1"/>
          <p:nvPr/>
        </p:nvSpPr>
        <p:spPr>
          <a:xfrm>
            <a:off x="387307" y="1295400"/>
            <a:ext cx="6318293" cy="954107"/>
          </a:xfrm>
          <a:prstGeom prst="rect">
            <a:avLst/>
          </a:prstGeom>
          <a:noFill/>
        </p:spPr>
        <p:txBody>
          <a:bodyPr wrap="square" rtlCol="0">
            <a:spAutoFit/>
          </a:bodyPr>
          <a:lstStyle/>
          <a:p>
            <a:endParaRPr lang="en-US" sz="2000" dirty="0"/>
          </a:p>
          <a:p>
            <a:pPr algn="ctr"/>
            <a:endParaRPr lang="en-US" b="1" dirty="0"/>
          </a:p>
          <a:p>
            <a:pPr algn="ctr"/>
            <a:r>
              <a:rPr lang="en-US" b="1" dirty="0">
                <a:latin typeface="Comic Sans MS" panose="030F0702030302020204" pitchFamily="66" charset="0"/>
              </a:rPr>
              <a:t>  </a:t>
            </a:r>
            <a:endParaRPr lang="en-US" sz="1600" b="1" dirty="0">
              <a:latin typeface="Comic Sans MS" panose="030F0702030302020204" pitchFamily="66" charset="0"/>
            </a:endParaRPr>
          </a:p>
        </p:txBody>
      </p:sp>
      <p:sp>
        <p:nvSpPr>
          <p:cNvPr id="2" name="Rectangle 1"/>
          <p:cNvSpPr/>
          <p:nvPr/>
        </p:nvSpPr>
        <p:spPr>
          <a:xfrm>
            <a:off x="593934" y="1295400"/>
            <a:ext cx="5730665" cy="7162800"/>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Documents and Settings\Administrator\Desktop\CONTRACT STAFF\docu2.JPG"/>
          <p:cNvPicPr/>
          <p:nvPr/>
        </p:nvPicPr>
        <p:blipFill>
          <a:blip r:embed="rId3" cstate="print"/>
          <a:srcRect l="2812" r="5018" b="1501"/>
          <a:stretch>
            <a:fillRect/>
          </a:stretch>
        </p:blipFill>
        <p:spPr bwMode="auto">
          <a:xfrm>
            <a:off x="762000" y="1447800"/>
            <a:ext cx="5400675" cy="6858000"/>
          </a:xfrm>
          <a:prstGeom prst="rect">
            <a:avLst/>
          </a:prstGeom>
          <a:noFill/>
          <a:ln w="9525">
            <a:noFill/>
            <a:miter lim="800000"/>
            <a:headEnd/>
            <a:tailEnd/>
          </a:ln>
        </p:spPr>
      </p:pic>
    </p:spTree>
    <p:extLst>
      <p:ext uri="{BB962C8B-B14F-4D97-AF65-F5344CB8AC3E}">
        <p14:creationId xmlns:p14="http://schemas.microsoft.com/office/powerpoint/2010/main" val="31213718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300" y="2946400"/>
            <a:ext cx="44958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 y="3048000"/>
            <a:ext cx="48006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 y="2743200"/>
            <a:ext cx="49530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04800" y="2895600"/>
            <a:ext cx="44958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LC.jpg"/>
          <p:cNvPicPr>
            <a:picLocks noChangeAspect="1"/>
          </p:cNvPicPr>
          <p:nvPr/>
        </p:nvPicPr>
        <p:blipFill>
          <a:blip r:embed="rId2" cstate="print"/>
          <a:stretch>
            <a:fillRect/>
          </a:stretch>
        </p:blipFill>
        <p:spPr>
          <a:xfrm>
            <a:off x="5046133" y="212128"/>
            <a:ext cx="1490133" cy="762000"/>
          </a:xfrm>
          <a:prstGeom prst="rect">
            <a:avLst/>
          </a:prstGeom>
        </p:spPr>
      </p:pic>
      <p:sp>
        <p:nvSpPr>
          <p:cNvPr id="12" name="TextBox 11"/>
          <p:cNvSpPr txBox="1"/>
          <p:nvPr/>
        </p:nvSpPr>
        <p:spPr>
          <a:xfrm>
            <a:off x="304800" y="1009142"/>
            <a:ext cx="6318293" cy="8433078"/>
          </a:xfrm>
          <a:prstGeom prst="rect">
            <a:avLst/>
          </a:prstGeom>
          <a:noFill/>
        </p:spPr>
        <p:txBody>
          <a:bodyPr wrap="square" rtlCol="0">
            <a:spAutoFit/>
          </a:bodyPr>
          <a:lstStyle/>
          <a:p>
            <a:r>
              <a:rPr lang="en-US" sz="2000" b="1" dirty="0">
                <a:latin typeface="+mj-lt"/>
              </a:rPr>
              <a:t>Name: 		       YINKA OLATUNJI</a:t>
            </a:r>
            <a:endParaRPr lang="en-US" sz="2000" dirty="0">
              <a:latin typeface="+mj-lt"/>
            </a:endParaRPr>
          </a:p>
          <a:p>
            <a:r>
              <a:rPr lang="en-US" sz="2000" b="1" dirty="0">
                <a:latin typeface="+mj-lt"/>
              </a:rPr>
              <a:t>Position:	       Project Director</a:t>
            </a:r>
          </a:p>
          <a:p>
            <a:r>
              <a:rPr lang="en-US" dirty="0"/>
              <a:t>			</a:t>
            </a:r>
          </a:p>
          <a:p>
            <a:r>
              <a:rPr lang="en-US" sz="1600" dirty="0"/>
              <a:t>QS Yinka Olatunji joined Lego Consult in 2008 as the Head Quantity Surveyor. He started as a Quantity Surveyor in National Bank of Nigeria in 1988 and later joined Techno-land Construction Ltd as Contract Manager. He moved on to </a:t>
            </a:r>
          </a:p>
          <a:p>
            <a:r>
              <a:rPr lang="en-US" sz="1600" dirty="0"/>
              <a:t>Construction &amp; Design Co. Lagos as their Senior Quantity Surveyor until 2004.</a:t>
            </a:r>
          </a:p>
          <a:p>
            <a:r>
              <a:rPr lang="en-US" sz="1600" dirty="0"/>
              <a:t>He participated in the renovation of </a:t>
            </a:r>
            <a:r>
              <a:rPr lang="en-US" sz="1600" dirty="0" err="1"/>
              <a:t>Deverserve</a:t>
            </a:r>
            <a:r>
              <a:rPr lang="en-US" sz="1600" dirty="0"/>
              <a:t> Tower 104/106 </a:t>
            </a:r>
            <a:r>
              <a:rPr lang="en-US" sz="1600" dirty="0" err="1"/>
              <a:t>Apapa</a:t>
            </a:r>
            <a:r>
              <a:rPr lang="en-US" sz="1600" dirty="0"/>
              <a:t> road, Lagos. He was also part of the Consulting team during the construction of National Bank </a:t>
            </a:r>
            <a:r>
              <a:rPr lang="en-US" sz="1600" dirty="0" err="1"/>
              <a:t>Agodi</a:t>
            </a:r>
            <a:r>
              <a:rPr lang="en-US" sz="1600" dirty="0"/>
              <a:t> Branch Ibadan, Oyo State. He also participated in the</a:t>
            </a:r>
          </a:p>
          <a:p>
            <a:pPr lvl="0"/>
            <a:r>
              <a:rPr lang="en-US" sz="1600" dirty="0"/>
              <a:t>Construction of Cement factory at </a:t>
            </a:r>
            <a:r>
              <a:rPr lang="en-US" sz="1600" dirty="0" err="1"/>
              <a:t>Onigbedu</a:t>
            </a:r>
            <a:r>
              <a:rPr lang="en-US" sz="1600" dirty="0"/>
              <a:t>, Ogun State.</a:t>
            </a:r>
          </a:p>
          <a:p>
            <a:pPr lvl="0"/>
            <a:endParaRPr lang="en-US" sz="1600" dirty="0"/>
          </a:p>
          <a:p>
            <a:pPr lvl="0"/>
            <a:r>
              <a:rPr lang="en-US" sz="1600" dirty="0"/>
              <a:t>Other Projects he participated in as the Head Quantity Surveyor are; Construction of Standard Plaza, at plot 1428, </a:t>
            </a:r>
            <a:r>
              <a:rPr lang="en-US" sz="1600" dirty="0" err="1"/>
              <a:t>Aminu</a:t>
            </a:r>
            <a:r>
              <a:rPr lang="en-US" sz="1600" dirty="0"/>
              <a:t> Kano Crescent, </a:t>
            </a:r>
            <a:r>
              <a:rPr lang="en-US" sz="1600" dirty="0" err="1"/>
              <a:t>Wuse</a:t>
            </a:r>
            <a:r>
              <a:rPr lang="en-US" sz="1600" dirty="0"/>
              <a:t> II, Abuja, Rehabilitation of Participant Hostel at ASCON </a:t>
            </a:r>
            <a:r>
              <a:rPr lang="en-US" sz="1600" dirty="0" err="1"/>
              <a:t>Badagry</a:t>
            </a:r>
            <a:r>
              <a:rPr lang="en-US" sz="1600" dirty="0"/>
              <a:t> Lagos, Construction of National Industrial Court Complex, Kano, Construction of Block of Classrooms at </a:t>
            </a:r>
            <a:r>
              <a:rPr lang="en-US" sz="1600" dirty="0" err="1"/>
              <a:t>Ndanaku</a:t>
            </a:r>
            <a:r>
              <a:rPr lang="en-US" sz="1600" dirty="0"/>
              <a:t>, </a:t>
            </a:r>
            <a:r>
              <a:rPr lang="en-US" sz="1600" dirty="0" err="1"/>
              <a:t>Rogun</a:t>
            </a:r>
            <a:r>
              <a:rPr lang="en-US" sz="1600" dirty="0"/>
              <a:t> and </a:t>
            </a:r>
            <a:r>
              <a:rPr lang="en-US" sz="1600" dirty="0" err="1"/>
              <a:t>Gbabe</a:t>
            </a:r>
            <a:r>
              <a:rPr lang="en-US" sz="1600" dirty="0"/>
              <a:t> in </a:t>
            </a:r>
            <a:r>
              <a:rPr lang="en-US" sz="1600" dirty="0" err="1"/>
              <a:t>Kwara</a:t>
            </a:r>
            <a:r>
              <a:rPr lang="en-US" sz="1600" dirty="0"/>
              <a:t> State, Construction of National Industrial Court, Kaduna Temporary Court and the Construction of twins duplex in </a:t>
            </a:r>
            <a:r>
              <a:rPr lang="en-US" sz="1600" dirty="0" err="1"/>
              <a:t>Badagry</a:t>
            </a:r>
            <a:r>
              <a:rPr lang="en-US" sz="1600" dirty="0"/>
              <a:t> Lagos and many other projects.</a:t>
            </a:r>
          </a:p>
          <a:p>
            <a:pPr lvl="0"/>
            <a:endParaRPr lang="en-US" sz="1600" dirty="0"/>
          </a:p>
          <a:p>
            <a:pPr lvl="0"/>
            <a:r>
              <a:rPr lang="en-US" sz="1600" dirty="0"/>
              <a:t>He is a member of Nigerian Institute of Building (NIOB) and Nigerian Institute of Quantity Surveyors (NIQS).</a:t>
            </a:r>
          </a:p>
          <a:p>
            <a:r>
              <a:rPr lang="en-US" sz="1600" dirty="0"/>
              <a:t> </a:t>
            </a:r>
          </a:p>
          <a:p>
            <a:r>
              <a:rPr lang="en-US" sz="1600" dirty="0"/>
              <a:t> </a:t>
            </a:r>
          </a:p>
          <a:p>
            <a:endParaRPr lang="en-US" sz="2000" b="1" dirty="0"/>
          </a:p>
          <a:p>
            <a:pPr lvl="0"/>
            <a:endParaRPr lang="en-US" sz="1600" dirty="0"/>
          </a:p>
          <a:p>
            <a:pPr lvl="0"/>
            <a:endParaRPr lang="en-US" sz="1600" dirty="0"/>
          </a:p>
          <a:p>
            <a:pPr lvl="0"/>
            <a:endParaRPr lang="en-US" sz="1600" dirty="0"/>
          </a:p>
        </p:txBody>
      </p:sp>
    </p:spTree>
    <p:extLst>
      <p:ext uri="{BB962C8B-B14F-4D97-AF65-F5344CB8AC3E}">
        <p14:creationId xmlns:p14="http://schemas.microsoft.com/office/powerpoint/2010/main" val="217228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LC.jpg"/>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43249" y="2028686"/>
            <a:ext cx="6814751" cy="4172228"/>
          </a:xfrm>
          <a:prstGeom prst="rect">
            <a:avLst/>
          </a:prstGeom>
        </p:spPr>
      </p:pic>
      <p:pic>
        <p:nvPicPr>
          <p:cNvPr id="20" name="Picture 19" descr="LC.jpg"/>
          <p:cNvPicPr>
            <a:picLocks noChangeAspect="1"/>
          </p:cNvPicPr>
          <p:nvPr/>
        </p:nvPicPr>
        <p:blipFill>
          <a:blip r:embed="rId5" cstate="print"/>
          <a:stretch>
            <a:fillRect/>
          </a:stretch>
        </p:blipFill>
        <p:spPr>
          <a:xfrm>
            <a:off x="5046133" y="212128"/>
            <a:ext cx="1490133" cy="762000"/>
          </a:xfrm>
          <a:prstGeom prst="rect">
            <a:avLst/>
          </a:prstGeom>
        </p:spPr>
      </p:pic>
      <p:sp>
        <p:nvSpPr>
          <p:cNvPr id="12" name="TextBox 11"/>
          <p:cNvSpPr txBox="1"/>
          <p:nvPr/>
        </p:nvSpPr>
        <p:spPr>
          <a:xfrm>
            <a:off x="387307" y="1295400"/>
            <a:ext cx="6318293" cy="954107"/>
          </a:xfrm>
          <a:prstGeom prst="rect">
            <a:avLst/>
          </a:prstGeom>
          <a:noFill/>
        </p:spPr>
        <p:txBody>
          <a:bodyPr wrap="square" rtlCol="0">
            <a:spAutoFit/>
          </a:bodyPr>
          <a:lstStyle/>
          <a:p>
            <a:endParaRPr lang="en-US" sz="2000" dirty="0"/>
          </a:p>
          <a:p>
            <a:pPr algn="ctr"/>
            <a:endParaRPr lang="en-US" b="1" dirty="0"/>
          </a:p>
          <a:p>
            <a:pPr algn="ctr"/>
            <a:r>
              <a:rPr lang="en-US" b="1" dirty="0">
                <a:latin typeface="Comic Sans MS" panose="030F0702030302020204" pitchFamily="66" charset="0"/>
              </a:rPr>
              <a:t>  </a:t>
            </a:r>
            <a:endParaRPr lang="en-US" sz="1600" b="1" dirty="0">
              <a:latin typeface="Comic Sans MS" panose="030F0702030302020204" pitchFamily="66" charset="0"/>
            </a:endParaRPr>
          </a:p>
        </p:txBody>
      </p:sp>
      <p:sp>
        <p:nvSpPr>
          <p:cNvPr id="2" name="Rectangle 1"/>
          <p:cNvSpPr/>
          <p:nvPr/>
        </p:nvSpPr>
        <p:spPr>
          <a:xfrm>
            <a:off x="593934" y="1295400"/>
            <a:ext cx="5730665" cy="7162800"/>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E:\QS 1.jpg"/>
          <p:cNvPicPr/>
          <p:nvPr/>
        </p:nvPicPr>
        <p:blipFill>
          <a:blip r:embed="rId6" cstate="print"/>
          <a:srcRect/>
          <a:stretch>
            <a:fillRect/>
          </a:stretch>
        </p:blipFill>
        <p:spPr bwMode="auto">
          <a:xfrm>
            <a:off x="762000" y="1447799"/>
            <a:ext cx="5334000" cy="6858001"/>
          </a:xfrm>
          <a:prstGeom prst="rect">
            <a:avLst/>
          </a:prstGeom>
          <a:noFill/>
          <a:ln w="9525">
            <a:noFill/>
            <a:miter lim="800000"/>
            <a:headEnd/>
            <a:tailEnd/>
          </a:ln>
        </p:spPr>
      </p:pic>
    </p:spTree>
    <p:extLst>
      <p:ext uri="{BB962C8B-B14F-4D97-AF65-F5344CB8AC3E}">
        <p14:creationId xmlns:p14="http://schemas.microsoft.com/office/powerpoint/2010/main" val="22968793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300" y="2946400"/>
            <a:ext cx="44958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 y="3048000"/>
            <a:ext cx="48006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 y="2743200"/>
            <a:ext cx="49530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04800" y="2895600"/>
            <a:ext cx="44958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LC.jpg"/>
          <p:cNvPicPr>
            <a:picLocks noChangeAspect="1"/>
          </p:cNvPicPr>
          <p:nvPr/>
        </p:nvPicPr>
        <p:blipFill>
          <a:blip r:embed="rId3" cstate="print"/>
          <a:stretch>
            <a:fillRect/>
          </a:stretch>
        </p:blipFill>
        <p:spPr>
          <a:xfrm>
            <a:off x="5046133" y="212128"/>
            <a:ext cx="1490133" cy="762000"/>
          </a:xfrm>
          <a:prstGeom prst="rect">
            <a:avLst/>
          </a:prstGeom>
        </p:spPr>
      </p:pic>
      <p:sp>
        <p:nvSpPr>
          <p:cNvPr id="12" name="TextBox 11"/>
          <p:cNvSpPr txBox="1"/>
          <p:nvPr/>
        </p:nvSpPr>
        <p:spPr>
          <a:xfrm>
            <a:off x="457200" y="685800"/>
            <a:ext cx="6248400" cy="7722114"/>
          </a:xfrm>
          <a:prstGeom prst="rect">
            <a:avLst/>
          </a:prstGeom>
          <a:noFill/>
        </p:spPr>
        <p:txBody>
          <a:bodyPr wrap="square" rtlCol="0">
            <a:spAutoFit/>
          </a:bodyPr>
          <a:lstStyle/>
          <a:p>
            <a:endParaRPr lang="en-US" dirty="0">
              <a:latin typeface="+mj-lt"/>
            </a:endParaRPr>
          </a:p>
          <a:p>
            <a:r>
              <a:rPr lang="en-US" sz="2000" b="1" dirty="0"/>
              <a:t>Name:	   ADEMOYE ABDULLATEEF OLUMUYIWA</a:t>
            </a:r>
            <a:endParaRPr lang="en-US" sz="2000" dirty="0"/>
          </a:p>
          <a:p>
            <a:r>
              <a:rPr lang="en-US" sz="2000" b="1" dirty="0"/>
              <a:t>Position:   Executive Director</a:t>
            </a:r>
          </a:p>
          <a:p>
            <a:r>
              <a:rPr lang="en-US" sz="1600" dirty="0"/>
              <a:t>He is an accomplished, exceptional and integrity-driven pro-active professional Architect, he started his career at Ogun State Polytechnic in 1991 where he obtained his OND Architecture. In 1993 he went on to the University of Jos to bag B. Sc. Architecture. He proceeded at the same University of Jos in 1999 to obtain his M. Sc. Architecture. In 2004 he went to the prestigious University Of Lagos,  </a:t>
            </a:r>
            <a:r>
              <a:rPr lang="en-US" sz="1600" dirty="0" err="1"/>
              <a:t>Akoka</a:t>
            </a:r>
            <a:r>
              <a:rPr lang="en-US" sz="1600" dirty="0"/>
              <a:t>, where he obtained Advance Certificate in Project Management.</a:t>
            </a:r>
          </a:p>
          <a:p>
            <a:r>
              <a:rPr lang="en-US" sz="1600" dirty="0"/>
              <a:t>He was one of the Project Management team during the construction of Southern Sun Hotel along Alfred </a:t>
            </a:r>
            <a:r>
              <a:rPr lang="en-US" sz="1600" dirty="0" err="1"/>
              <a:t>Rewane</a:t>
            </a:r>
            <a:r>
              <a:rPr lang="en-US" sz="1600" dirty="0"/>
              <a:t> Road, Ikoyi, Lagos. </a:t>
            </a:r>
          </a:p>
          <a:p>
            <a:endParaRPr lang="en-US" b="1" dirty="0"/>
          </a:p>
          <a:p>
            <a:r>
              <a:rPr lang="en-US" sz="1600" dirty="0"/>
              <a:t>Arc. Ademoye is a Manager with substantial experience and proven ability to provide high level of architectural Consultancy services and Project Management Services. His</a:t>
            </a:r>
            <a:r>
              <a:rPr lang="en-US" sz="1600" dirty="0">
                <a:latin typeface="+mj-lt"/>
              </a:rPr>
              <a:t> core competence are in the area of iconic Architectural Design, Project Management, Cost and Quality Control. He is also very experienced in Construction, Contract and Conducting Technical / Site Meetings.</a:t>
            </a:r>
          </a:p>
          <a:p>
            <a:endParaRPr lang="en-US" sz="1600" dirty="0">
              <a:latin typeface="+mj-lt"/>
            </a:endParaRPr>
          </a:p>
          <a:p>
            <a:r>
              <a:rPr lang="en-US" sz="1600" dirty="0">
                <a:latin typeface="+mj-lt"/>
              </a:rPr>
              <a:t>He is a member of </a:t>
            </a:r>
            <a:r>
              <a:rPr lang="en-US" sz="1600" dirty="0"/>
              <a:t>America Institute of Architects (AIA), Nigeria Institute of Architects (NIA), Architects registration council of Nigeria (ARCON), Nigeria Institute of management (NIM) and Project Management Institute (PMI).</a:t>
            </a:r>
            <a:endParaRPr lang="en-US" sz="1600" dirty="0">
              <a:ea typeface="Calibri" panose="020F0502020204030204" pitchFamily="34" charset="0"/>
              <a:cs typeface="Times New Roman" panose="02020603050405020304" pitchFamily="18" charset="0"/>
            </a:endParaRPr>
          </a:p>
          <a:p>
            <a:pPr>
              <a:lnSpc>
                <a:spcPct val="115000"/>
              </a:lnSpc>
              <a:spcBef>
                <a:spcPts val="600"/>
              </a:spcBef>
              <a:spcAft>
                <a:spcPts val="600"/>
              </a:spcAft>
              <a:tabLst>
                <a:tab pos="88900" algn="l"/>
                <a:tab pos="4714240" algn="l"/>
              </a:tabLst>
            </a:pPr>
            <a:endParaRPr lang="en-US" sz="1600" dirty="0">
              <a:latin typeface="+mj-lt"/>
            </a:endParaRPr>
          </a:p>
          <a:p>
            <a:pPr>
              <a:lnSpc>
                <a:spcPct val="115000"/>
              </a:lnSpc>
              <a:spcBef>
                <a:spcPts val="600"/>
              </a:spcBef>
              <a:spcAft>
                <a:spcPts val="600"/>
              </a:spcAft>
              <a:tabLst>
                <a:tab pos="88900" algn="l"/>
                <a:tab pos="4714240" algn="l"/>
              </a:tabLst>
            </a:pPr>
            <a:endParaRPr lang="en-US" sz="1600" dirty="0"/>
          </a:p>
        </p:txBody>
      </p:sp>
    </p:spTree>
    <p:extLst>
      <p:ext uri="{BB962C8B-B14F-4D97-AF65-F5344CB8AC3E}">
        <p14:creationId xmlns:p14="http://schemas.microsoft.com/office/powerpoint/2010/main" val="18979826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LC.jpg"/>
          <p:cNvPicPr>
            <a:picLocks noChangeAspect="1"/>
          </p:cNvPicPr>
          <p:nvPr/>
        </p:nvPicPr>
        <p:blipFill>
          <a:blip r:embed="rId2" cstate="print">
            <a:duotone>
              <a:schemeClr val="bg2">
                <a:shade val="45000"/>
                <a:satMod val="135000"/>
              </a:schemeClr>
              <a:prstClr val="white"/>
            </a:duotone>
            <a:extLst/>
          </a:blip>
          <a:stretch>
            <a:fillRect/>
          </a:stretch>
        </p:blipFill>
        <p:spPr>
          <a:xfrm>
            <a:off x="43249" y="2028686"/>
            <a:ext cx="6814751" cy="4172228"/>
          </a:xfrm>
          <a:prstGeom prst="rect">
            <a:avLst/>
          </a:prstGeom>
        </p:spPr>
      </p:pic>
      <p:pic>
        <p:nvPicPr>
          <p:cNvPr id="20" name="Picture 19" descr="LC.jpg"/>
          <p:cNvPicPr>
            <a:picLocks noChangeAspect="1"/>
          </p:cNvPicPr>
          <p:nvPr/>
        </p:nvPicPr>
        <p:blipFill>
          <a:blip r:embed="rId3" cstate="print"/>
          <a:stretch>
            <a:fillRect/>
          </a:stretch>
        </p:blipFill>
        <p:spPr>
          <a:xfrm>
            <a:off x="5046133" y="212128"/>
            <a:ext cx="1490133" cy="762000"/>
          </a:xfrm>
          <a:prstGeom prst="rect">
            <a:avLst/>
          </a:prstGeom>
        </p:spPr>
      </p:pic>
      <p:sp>
        <p:nvSpPr>
          <p:cNvPr id="12" name="TextBox 11"/>
          <p:cNvSpPr txBox="1"/>
          <p:nvPr/>
        </p:nvSpPr>
        <p:spPr>
          <a:xfrm>
            <a:off x="387307" y="1295400"/>
            <a:ext cx="6318293" cy="954107"/>
          </a:xfrm>
          <a:prstGeom prst="rect">
            <a:avLst/>
          </a:prstGeom>
          <a:noFill/>
        </p:spPr>
        <p:txBody>
          <a:bodyPr wrap="square" rtlCol="0">
            <a:spAutoFit/>
          </a:bodyPr>
          <a:lstStyle/>
          <a:p>
            <a:endParaRPr lang="en-US" sz="2000" dirty="0"/>
          </a:p>
          <a:p>
            <a:pPr algn="ctr"/>
            <a:endParaRPr lang="en-US" b="1" dirty="0"/>
          </a:p>
          <a:p>
            <a:pPr algn="ctr"/>
            <a:r>
              <a:rPr lang="en-US" b="1" dirty="0">
                <a:latin typeface="Comic Sans MS" panose="030F0702030302020204" pitchFamily="66" charset="0"/>
              </a:rPr>
              <a:t>  </a:t>
            </a:r>
            <a:endParaRPr lang="en-US" sz="1600" b="1" dirty="0">
              <a:latin typeface="Comic Sans MS" panose="030F0702030302020204" pitchFamily="66" charset="0"/>
            </a:endParaRPr>
          </a:p>
        </p:txBody>
      </p:sp>
      <p:sp>
        <p:nvSpPr>
          <p:cNvPr id="2" name="Rectangle 1"/>
          <p:cNvSpPr/>
          <p:nvPr/>
        </p:nvSpPr>
        <p:spPr>
          <a:xfrm>
            <a:off x="593934" y="1295400"/>
            <a:ext cx="5730665" cy="7162800"/>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Users\JIDE\AppData\Local\Temp\My ARCON Certificate.jpg"/>
          <p:cNvPicPr/>
          <p:nvPr/>
        </p:nvPicPr>
        <p:blipFill>
          <a:blip r:embed="rId4" cstate="print"/>
          <a:srcRect/>
          <a:stretch>
            <a:fillRect/>
          </a:stretch>
        </p:blipFill>
        <p:spPr bwMode="auto">
          <a:xfrm>
            <a:off x="685800" y="1417282"/>
            <a:ext cx="5562600" cy="6911172"/>
          </a:xfrm>
          <a:prstGeom prst="rect">
            <a:avLst/>
          </a:prstGeom>
          <a:noFill/>
          <a:ln w="9525">
            <a:noFill/>
            <a:miter lim="800000"/>
            <a:headEnd/>
            <a:tailEnd/>
          </a:ln>
        </p:spPr>
      </p:pic>
    </p:spTree>
    <p:extLst>
      <p:ext uri="{BB962C8B-B14F-4D97-AF65-F5344CB8AC3E}">
        <p14:creationId xmlns:p14="http://schemas.microsoft.com/office/powerpoint/2010/main" val="8658256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LC.jpg"/>
          <p:cNvPicPr>
            <a:picLocks noChangeAspect="1"/>
          </p:cNvPicPr>
          <p:nvPr/>
        </p:nvPicPr>
        <p:blipFill>
          <a:blip r:embed="rId2" cstate="print">
            <a:duotone>
              <a:schemeClr val="bg2">
                <a:shade val="45000"/>
                <a:satMod val="135000"/>
              </a:schemeClr>
              <a:prstClr val="white"/>
            </a:duotone>
            <a:extLst/>
          </a:blip>
          <a:stretch>
            <a:fillRect/>
          </a:stretch>
        </p:blipFill>
        <p:spPr>
          <a:xfrm>
            <a:off x="43249" y="2028686"/>
            <a:ext cx="6814751" cy="4172228"/>
          </a:xfrm>
          <a:prstGeom prst="rect">
            <a:avLst/>
          </a:prstGeom>
        </p:spPr>
      </p:pic>
      <p:pic>
        <p:nvPicPr>
          <p:cNvPr id="20" name="Picture 19" descr="LC.jpg"/>
          <p:cNvPicPr>
            <a:picLocks noChangeAspect="1"/>
          </p:cNvPicPr>
          <p:nvPr/>
        </p:nvPicPr>
        <p:blipFill>
          <a:blip r:embed="rId3" cstate="print"/>
          <a:stretch>
            <a:fillRect/>
          </a:stretch>
        </p:blipFill>
        <p:spPr>
          <a:xfrm>
            <a:off x="5046133" y="212128"/>
            <a:ext cx="1490133" cy="762000"/>
          </a:xfrm>
          <a:prstGeom prst="rect">
            <a:avLst/>
          </a:prstGeom>
        </p:spPr>
      </p:pic>
      <p:sp>
        <p:nvSpPr>
          <p:cNvPr id="12" name="TextBox 11"/>
          <p:cNvSpPr txBox="1"/>
          <p:nvPr/>
        </p:nvSpPr>
        <p:spPr>
          <a:xfrm>
            <a:off x="387307" y="1295400"/>
            <a:ext cx="6318293" cy="954107"/>
          </a:xfrm>
          <a:prstGeom prst="rect">
            <a:avLst/>
          </a:prstGeom>
          <a:noFill/>
        </p:spPr>
        <p:txBody>
          <a:bodyPr wrap="square" rtlCol="0">
            <a:spAutoFit/>
          </a:bodyPr>
          <a:lstStyle/>
          <a:p>
            <a:endParaRPr lang="en-US" sz="2000" dirty="0"/>
          </a:p>
          <a:p>
            <a:pPr algn="ctr"/>
            <a:endParaRPr lang="en-US" b="1" dirty="0"/>
          </a:p>
          <a:p>
            <a:pPr algn="ctr"/>
            <a:r>
              <a:rPr lang="en-US" b="1" dirty="0">
                <a:latin typeface="Comic Sans MS" panose="030F0702030302020204" pitchFamily="66" charset="0"/>
              </a:rPr>
              <a:t>  </a:t>
            </a:r>
            <a:endParaRPr lang="en-US" sz="1600" b="1" dirty="0">
              <a:latin typeface="Comic Sans MS" panose="030F0702030302020204" pitchFamily="66" charset="0"/>
            </a:endParaRPr>
          </a:p>
        </p:txBody>
      </p:sp>
      <p:sp>
        <p:nvSpPr>
          <p:cNvPr id="2" name="Rectangle 1"/>
          <p:cNvSpPr/>
          <p:nvPr/>
        </p:nvSpPr>
        <p:spPr>
          <a:xfrm>
            <a:off x="593934" y="1295400"/>
            <a:ext cx="5730665" cy="7162800"/>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Users\JIDE\AppData\Local\Temp\My ARCON Full Menbership Letter 1.jpg"/>
          <p:cNvPicPr/>
          <p:nvPr/>
        </p:nvPicPr>
        <p:blipFill>
          <a:blip r:embed="rId4" cstate="print"/>
          <a:srcRect/>
          <a:stretch>
            <a:fillRect/>
          </a:stretch>
        </p:blipFill>
        <p:spPr bwMode="auto">
          <a:xfrm>
            <a:off x="685801" y="1371600"/>
            <a:ext cx="5486400" cy="7010401"/>
          </a:xfrm>
          <a:prstGeom prst="rect">
            <a:avLst/>
          </a:prstGeom>
          <a:noFill/>
          <a:ln w="9525">
            <a:noFill/>
            <a:miter lim="800000"/>
            <a:headEnd/>
            <a:tailEnd/>
          </a:ln>
        </p:spPr>
      </p:pic>
    </p:spTree>
    <p:extLst>
      <p:ext uri="{BB962C8B-B14F-4D97-AF65-F5344CB8AC3E}">
        <p14:creationId xmlns:p14="http://schemas.microsoft.com/office/powerpoint/2010/main" val="23925184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t.jpg"/>
          <p:cNvPicPr>
            <a:picLocks noChangeAspect="1"/>
          </p:cNvPicPr>
          <p:nvPr/>
        </p:nvPicPr>
        <p:blipFill>
          <a:blip r:embed="rId2" cstate="print"/>
          <a:stretch>
            <a:fillRect/>
          </a:stretch>
        </p:blipFill>
        <p:spPr>
          <a:xfrm>
            <a:off x="171451" y="203201"/>
            <a:ext cx="1200150" cy="2133600"/>
          </a:xfrm>
          <a:prstGeom prst="rect">
            <a:avLst/>
          </a:prstGeom>
        </p:spPr>
      </p:pic>
      <p:sp>
        <p:nvSpPr>
          <p:cNvPr id="3" name="Rectangle 2"/>
          <p:cNvSpPr/>
          <p:nvPr/>
        </p:nvSpPr>
        <p:spPr>
          <a:xfrm>
            <a:off x="114300" y="2946400"/>
            <a:ext cx="44958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 y="3048000"/>
            <a:ext cx="48006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 y="2743200"/>
            <a:ext cx="49530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G 2.jpg"/>
          <p:cNvPicPr>
            <a:picLocks noChangeAspect="1"/>
          </p:cNvPicPr>
          <p:nvPr/>
        </p:nvPicPr>
        <p:blipFill>
          <a:blip r:embed="rId3" cstate="print"/>
          <a:stretch>
            <a:fillRect/>
          </a:stretch>
        </p:blipFill>
        <p:spPr>
          <a:xfrm>
            <a:off x="0" y="0"/>
            <a:ext cx="6858000" cy="9144000"/>
          </a:xfrm>
          <a:prstGeom prst="rect">
            <a:avLst/>
          </a:prstGeom>
        </p:spPr>
      </p:pic>
      <p:sp>
        <p:nvSpPr>
          <p:cNvPr id="11" name="Rectangle 10"/>
          <p:cNvSpPr/>
          <p:nvPr/>
        </p:nvSpPr>
        <p:spPr>
          <a:xfrm>
            <a:off x="304800" y="2895600"/>
            <a:ext cx="44958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NN BG.jpg"/>
          <p:cNvPicPr>
            <a:picLocks noChangeAspect="1"/>
          </p:cNvPicPr>
          <p:nvPr/>
        </p:nvPicPr>
        <p:blipFill>
          <a:blip r:embed="rId4" cstate="print"/>
          <a:stretch>
            <a:fillRect/>
          </a:stretch>
        </p:blipFill>
        <p:spPr>
          <a:xfrm>
            <a:off x="2209800" y="6400800"/>
            <a:ext cx="3581400" cy="2209800"/>
          </a:xfrm>
          <a:prstGeom prst="rect">
            <a:avLst/>
          </a:prstGeom>
          <a:ln>
            <a:noFill/>
          </a:ln>
          <a:effectLst>
            <a:softEdge rad="112500"/>
          </a:effectLst>
        </p:spPr>
      </p:pic>
      <p:pic>
        <p:nvPicPr>
          <p:cNvPr id="20" name="Picture 19" descr="LC.jpg"/>
          <p:cNvPicPr>
            <a:picLocks noChangeAspect="1"/>
          </p:cNvPicPr>
          <p:nvPr/>
        </p:nvPicPr>
        <p:blipFill>
          <a:blip r:embed="rId5" cstate="print"/>
          <a:stretch>
            <a:fillRect/>
          </a:stretch>
        </p:blipFill>
        <p:spPr>
          <a:xfrm>
            <a:off x="5046133" y="212128"/>
            <a:ext cx="1490133" cy="762000"/>
          </a:xfrm>
          <a:prstGeom prst="rect">
            <a:avLst/>
          </a:prstGeom>
        </p:spPr>
      </p:pic>
      <p:sp>
        <p:nvSpPr>
          <p:cNvPr id="12" name="TextBox 11"/>
          <p:cNvSpPr txBox="1"/>
          <p:nvPr/>
        </p:nvSpPr>
        <p:spPr>
          <a:xfrm>
            <a:off x="-2133600" y="2394228"/>
            <a:ext cx="9753600" cy="2831544"/>
          </a:xfrm>
          <a:prstGeom prst="rect">
            <a:avLst/>
          </a:prstGeom>
          <a:noFill/>
        </p:spPr>
        <p:txBody>
          <a:bodyPr wrap="square" rtlCol="0">
            <a:spAutoFit/>
          </a:bodyPr>
          <a:lstStyle/>
          <a:p>
            <a:pPr algn="ctr"/>
            <a:r>
              <a:rPr lang="en-US" sz="4400" b="1" dirty="0">
                <a:solidFill>
                  <a:srgbClr val="C00000"/>
                </a:solidFill>
                <a:latin typeface="Comic Sans MS" panose="030F0702030302020204" pitchFamily="66" charset="0"/>
              </a:rPr>
              <a:t>CLIENTS LIST</a:t>
            </a:r>
          </a:p>
          <a:p>
            <a:pPr algn="ctr"/>
            <a:r>
              <a:rPr lang="en-US" sz="4400" b="1" dirty="0">
                <a:solidFill>
                  <a:srgbClr val="C00000"/>
                </a:solidFill>
                <a:latin typeface="Comic Sans MS" panose="030F0702030302020204" pitchFamily="66" charset="0"/>
              </a:rPr>
              <a:t>&amp; </a:t>
            </a:r>
          </a:p>
          <a:p>
            <a:pPr algn="ctr"/>
            <a:r>
              <a:rPr lang="en-US" sz="4400" b="1" dirty="0">
                <a:solidFill>
                  <a:srgbClr val="C00000"/>
                </a:solidFill>
                <a:latin typeface="Comic Sans MS" panose="030F0702030302020204" pitchFamily="66" charset="0"/>
              </a:rPr>
              <a:t>JOBS EXECUTED</a:t>
            </a:r>
          </a:p>
          <a:p>
            <a:pPr algn="ctr"/>
            <a:endParaRPr lang="en-US" sz="1600" b="1" dirty="0">
              <a:latin typeface="Comic Sans MS" panose="030F0702030302020204" pitchFamily="66" charset="0"/>
            </a:endParaRPr>
          </a:p>
          <a:p>
            <a:pPr algn="ctr"/>
            <a:r>
              <a:rPr lang="en-US" sz="1600" b="1" dirty="0">
                <a:latin typeface="Comic Sans MS" panose="030F0702030302020204" pitchFamily="66" charset="0"/>
              </a:rPr>
              <a:t>  </a:t>
            </a:r>
            <a:endParaRPr lang="en-US" sz="1400" b="1" dirty="0">
              <a:latin typeface="Comic Sans MS" panose="030F0702030302020204" pitchFamily="66" charset="0"/>
            </a:endParaRPr>
          </a:p>
          <a:p>
            <a:r>
              <a:rPr lang="en-US" sz="1400" b="1" dirty="0">
                <a:latin typeface="Comic Sans MS" panose="030F0702030302020204" pitchFamily="66" charset="0"/>
              </a:rPr>
              <a:t> </a:t>
            </a:r>
          </a:p>
        </p:txBody>
      </p:sp>
      <p:pic>
        <p:nvPicPr>
          <p:cNvPr id="19" name="Picture 18" descr="C:\Users\JIDE\Desktop\NEW PIX\photo.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56014" y="5641029"/>
            <a:ext cx="3098771" cy="19295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196" y="6626516"/>
            <a:ext cx="3176402" cy="20378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226479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t.jpg"/>
          <p:cNvPicPr>
            <a:picLocks noChangeAspect="1"/>
          </p:cNvPicPr>
          <p:nvPr/>
        </p:nvPicPr>
        <p:blipFill>
          <a:blip r:embed="rId2" cstate="print"/>
          <a:stretch>
            <a:fillRect/>
          </a:stretch>
        </p:blipFill>
        <p:spPr>
          <a:xfrm>
            <a:off x="171451" y="203201"/>
            <a:ext cx="1200150" cy="2133600"/>
          </a:xfrm>
          <a:prstGeom prst="rect">
            <a:avLst/>
          </a:prstGeom>
        </p:spPr>
      </p:pic>
      <p:sp>
        <p:nvSpPr>
          <p:cNvPr id="3" name="Rectangle 2"/>
          <p:cNvSpPr/>
          <p:nvPr/>
        </p:nvSpPr>
        <p:spPr>
          <a:xfrm>
            <a:off x="114300" y="2946400"/>
            <a:ext cx="44958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 y="3048000"/>
            <a:ext cx="48006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 y="2743200"/>
            <a:ext cx="49530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G 2.jpg"/>
          <p:cNvPicPr>
            <a:picLocks noChangeAspect="1"/>
          </p:cNvPicPr>
          <p:nvPr/>
        </p:nvPicPr>
        <p:blipFill>
          <a:blip r:embed="rId3" cstate="print"/>
          <a:stretch>
            <a:fillRect/>
          </a:stretch>
        </p:blipFill>
        <p:spPr>
          <a:xfrm>
            <a:off x="0" y="64532"/>
            <a:ext cx="6858000" cy="9144000"/>
          </a:xfrm>
          <a:prstGeom prst="rect">
            <a:avLst/>
          </a:prstGeom>
        </p:spPr>
      </p:pic>
      <p:sp>
        <p:nvSpPr>
          <p:cNvPr id="11" name="Rectangle 10"/>
          <p:cNvSpPr/>
          <p:nvPr/>
        </p:nvSpPr>
        <p:spPr>
          <a:xfrm>
            <a:off x="304800" y="2895600"/>
            <a:ext cx="44958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NN BG.jpg"/>
          <p:cNvPicPr>
            <a:picLocks noChangeAspect="1"/>
          </p:cNvPicPr>
          <p:nvPr/>
        </p:nvPicPr>
        <p:blipFill>
          <a:blip r:embed="rId4" cstate="print"/>
          <a:stretch>
            <a:fillRect/>
          </a:stretch>
        </p:blipFill>
        <p:spPr>
          <a:xfrm>
            <a:off x="2226732" y="6379114"/>
            <a:ext cx="3581400" cy="2209800"/>
          </a:xfrm>
          <a:prstGeom prst="rect">
            <a:avLst/>
          </a:prstGeom>
          <a:ln>
            <a:noFill/>
          </a:ln>
          <a:effectLst>
            <a:softEdge rad="112500"/>
          </a:effectLst>
        </p:spPr>
      </p:pic>
      <p:sp>
        <p:nvSpPr>
          <p:cNvPr id="19" name="TextBox 18"/>
          <p:cNvSpPr txBox="1"/>
          <p:nvPr/>
        </p:nvSpPr>
        <p:spPr>
          <a:xfrm>
            <a:off x="310662" y="1442440"/>
            <a:ext cx="7696200" cy="3631763"/>
          </a:xfrm>
          <a:prstGeom prst="rect">
            <a:avLst/>
          </a:prstGeom>
          <a:noFill/>
        </p:spPr>
        <p:txBody>
          <a:bodyPr wrap="square" rtlCol="0">
            <a:spAutoFit/>
          </a:bodyPr>
          <a:lstStyle/>
          <a:p>
            <a:r>
              <a:rPr lang="en-US" sz="2000" b="1" dirty="0">
                <a:solidFill>
                  <a:schemeClr val="bg2">
                    <a:lumMod val="25000"/>
                  </a:schemeClr>
                </a:solidFill>
                <a:latin typeface="Comic Sans MS" pitchFamily="66" charset="0"/>
                <a:ea typeface="Adobe Gothic Std B" pitchFamily="34" charset="-128"/>
              </a:rPr>
              <a:t> </a:t>
            </a:r>
            <a:r>
              <a:rPr lang="en-US" sz="2400" b="1" u="sng" dirty="0">
                <a:solidFill>
                  <a:srgbClr val="C00000"/>
                </a:solidFill>
                <a:latin typeface="Comic Sans MS" pitchFamily="66" charset="0"/>
                <a:ea typeface="Adobe Gothic Std B" pitchFamily="34" charset="-128"/>
              </a:rPr>
              <a:t>TABLE OF CONTENT</a:t>
            </a:r>
          </a:p>
          <a:p>
            <a:endParaRPr lang="en-US" sz="2400" b="1" u="sng" dirty="0">
              <a:solidFill>
                <a:srgbClr val="C00000"/>
              </a:solidFill>
              <a:latin typeface="Comic Sans MS" pitchFamily="66" charset="0"/>
              <a:ea typeface="Adobe Gothic Std B" pitchFamily="34" charset="-128"/>
            </a:endParaRPr>
          </a:p>
          <a:p>
            <a:pPr marL="457200" lvl="0" indent="-457200">
              <a:buAutoNum type="arabicPeriod"/>
            </a:pPr>
            <a:r>
              <a:rPr lang="en-US" b="1" dirty="0">
                <a:solidFill>
                  <a:schemeClr val="bg2">
                    <a:lumMod val="25000"/>
                  </a:schemeClr>
                </a:solidFill>
                <a:latin typeface="Comic Sans MS" pitchFamily="66" charset="0"/>
              </a:rPr>
              <a:t>ABOUT US</a:t>
            </a:r>
          </a:p>
          <a:p>
            <a:pPr lvl="0"/>
            <a:r>
              <a:rPr lang="en-US" b="1" dirty="0">
                <a:solidFill>
                  <a:schemeClr val="bg2">
                    <a:lumMod val="25000"/>
                  </a:schemeClr>
                </a:solidFill>
                <a:latin typeface="Comic Sans MS" pitchFamily="66" charset="0"/>
              </a:rPr>
              <a:t>2.  GENERAL STATEMENT</a:t>
            </a:r>
          </a:p>
          <a:p>
            <a:r>
              <a:rPr lang="en-US" b="1" dirty="0">
                <a:solidFill>
                  <a:schemeClr val="bg2">
                    <a:lumMod val="25000"/>
                  </a:schemeClr>
                </a:solidFill>
                <a:latin typeface="Comic Sans MS" pitchFamily="66" charset="0"/>
              </a:rPr>
              <a:t>3.  OUR SERVICE</a:t>
            </a:r>
            <a:endParaRPr lang="en-US" dirty="0">
              <a:solidFill>
                <a:schemeClr val="bg2">
                  <a:lumMod val="25000"/>
                </a:schemeClr>
              </a:solidFill>
              <a:latin typeface="Comic Sans MS" pitchFamily="66" charset="0"/>
            </a:endParaRPr>
          </a:p>
          <a:p>
            <a:pPr lvl="0"/>
            <a:r>
              <a:rPr lang="en-US" b="1" dirty="0">
                <a:solidFill>
                  <a:schemeClr val="bg2">
                    <a:lumMod val="25000"/>
                  </a:schemeClr>
                </a:solidFill>
                <a:latin typeface="Comic Sans MS" pitchFamily="66" charset="0"/>
              </a:rPr>
              <a:t>4.  OUR TEAM</a:t>
            </a:r>
            <a:endParaRPr lang="en-US" dirty="0">
              <a:solidFill>
                <a:schemeClr val="bg2">
                  <a:lumMod val="25000"/>
                </a:schemeClr>
              </a:solidFill>
              <a:latin typeface="Comic Sans MS" pitchFamily="66" charset="0"/>
            </a:endParaRPr>
          </a:p>
          <a:p>
            <a:pPr lvl="0"/>
            <a:r>
              <a:rPr lang="en-US" b="1" dirty="0">
                <a:solidFill>
                  <a:schemeClr val="bg2">
                    <a:lumMod val="25000"/>
                  </a:schemeClr>
                </a:solidFill>
                <a:latin typeface="Comic Sans MS" pitchFamily="66" charset="0"/>
              </a:rPr>
              <a:t>5.  MANAGEMENT PROFILE</a:t>
            </a:r>
            <a:endParaRPr lang="en-US" dirty="0">
              <a:solidFill>
                <a:schemeClr val="bg2">
                  <a:lumMod val="25000"/>
                </a:schemeClr>
              </a:solidFill>
              <a:latin typeface="Comic Sans MS" pitchFamily="66" charset="0"/>
            </a:endParaRPr>
          </a:p>
          <a:p>
            <a:pPr lvl="0"/>
            <a:r>
              <a:rPr lang="en-US" b="1" dirty="0">
                <a:solidFill>
                  <a:schemeClr val="bg2">
                    <a:lumMod val="25000"/>
                  </a:schemeClr>
                </a:solidFill>
                <a:latin typeface="Comic Sans MS" pitchFamily="66" charset="0"/>
              </a:rPr>
              <a:t>6.  REGISTERATION CERTIFICATE</a:t>
            </a:r>
            <a:endParaRPr lang="en-US" dirty="0">
              <a:solidFill>
                <a:schemeClr val="bg2">
                  <a:lumMod val="25000"/>
                </a:schemeClr>
              </a:solidFill>
              <a:latin typeface="Comic Sans MS" pitchFamily="66" charset="0"/>
            </a:endParaRPr>
          </a:p>
          <a:p>
            <a:pPr lvl="0"/>
            <a:r>
              <a:rPr lang="en-US" b="1" dirty="0">
                <a:solidFill>
                  <a:schemeClr val="bg2">
                    <a:lumMod val="25000"/>
                  </a:schemeClr>
                </a:solidFill>
                <a:latin typeface="Comic Sans MS" pitchFamily="66" charset="0"/>
              </a:rPr>
              <a:t>7.  REFERENCE PROJECT/PICTURES</a:t>
            </a:r>
            <a:endParaRPr lang="en-US" dirty="0">
              <a:solidFill>
                <a:schemeClr val="bg2">
                  <a:lumMod val="25000"/>
                </a:schemeClr>
              </a:solidFill>
              <a:latin typeface="Comic Sans MS" pitchFamily="66" charset="0"/>
            </a:endParaRPr>
          </a:p>
          <a:p>
            <a:pPr lvl="0"/>
            <a:r>
              <a:rPr lang="en-US" b="1" dirty="0">
                <a:solidFill>
                  <a:schemeClr val="bg2">
                    <a:lumMod val="25000"/>
                  </a:schemeClr>
                </a:solidFill>
                <a:latin typeface="Comic Sans MS" pitchFamily="66" charset="0"/>
              </a:rPr>
              <a:t>8.  LIST OF EQUIPMENT &amp; MACHINERY</a:t>
            </a:r>
            <a:endParaRPr lang="en-US" dirty="0">
              <a:solidFill>
                <a:schemeClr val="bg2">
                  <a:lumMod val="25000"/>
                </a:schemeClr>
              </a:solidFill>
              <a:latin typeface="Comic Sans MS" pitchFamily="66" charset="0"/>
            </a:endParaRPr>
          </a:p>
          <a:p>
            <a:endParaRPr lang="en-US" sz="2000" b="1" dirty="0">
              <a:solidFill>
                <a:schemeClr val="bg2">
                  <a:lumMod val="25000"/>
                </a:schemeClr>
              </a:solidFill>
              <a:latin typeface="Comic Sans MS" pitchFamily="66" charset="0"/>
              <a:ea typeface="Adobe Gothic Std B" pitchFamily="34" charset="-128"/>
            </a:endParaRPr>
          </a:p>
          <a:p>
            <a:endParaRPr lang="en-US" dirty="0">
              <a:solidFill>
                <a:schemeClr val="bg2">
                  <a:lumMod val="25000"/>
                </a:schemeClr>
              </a:solidFill>
              <a:latin typeface="Comic Sans MS" pitchFamily="66" charset="0"/>
              <a:ea typeface="Adobe Gothic Std B" pitchFamily="34" charset="-128"/>
            </a:endParaRPr>
          </a:p>
        </p:txBody>
      </p:sp>
      <p:pic>
        <p:nvPicPr>
          <p:cNvPr id="13" name="Picture 12" descr="D:\IMG-20180207-WA0113.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750" y="6211406"/>
            <a:ext cx="3323080" cy="2507660"/>
          </a:xfrm>
          <a:prstGeom prst="rect">
            <a:avLst/>
          </a:prstGeom>
          <a:ln>
            <a:noFill/>
          </a:ln>
          <a:effectLst>
            <a:softEdge rad="112500"/>
          </a:effectLst>
        </p:spPr>
      </p:pic>
      <p:pic>
        <p:nvPicPr>
          <p:cNvPr id="12" name="Picture 11" descr="LC.jpg"/>
          <p:cNvPicPr>
            <a:picLocks noChangeAspect="1"/>
          </p:cNvPicPr>
          <p:nvPr/>
        </p:nvPicPr>
        <p:blipFill>
          <a:blip r:embed="rId6" cstate="print"/>
          <a:stretch>
            <a:fillRect/>
          </a:stretch>
        </p:blipFill>
        <p:spPr>
          <a:xfrm>
            <a:off x="5063066" y="304800"/>
            <a:ext cx="1490133" cy="7620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8830" y="5455203"/>
            <a:ext cx="3144370" cy="2012397"/>
          </a:xfrm>
          <a:prstGeom prst="rect">
            <a:avLst/>
          </a:prstGeom>
        </p:spPr>
      </p:pic>
      <p:sp>
        <p:nvSpPr>
          <p:cNvPr id="8" name="TextBox 7"/>
          <p:cNvSpPr txBox="1"/>
          <p:nvPr/>
        </p:nvSpPr>
        <p:spPr>
          <a:xfrm>
            <a:off x="354976" y="8349734"/>
            <a:ext cx="1016625" cy="369332"/>
          </a:xfrm>
          <a:prstGeom prst="rect">
            <a:avLst/>
          </a:prstGeom>
          <a:noFill/>
        </p:spPr>
        <p:txBody>
          <a:bodyPr wrap="none" rtlCol="0">
            <a:spAutoFit/>
          </a:bodyPr>
          <a:lstStyle/>
          <a:p>
            <a:r>
              <a:rPr lang="en-US" dirty="0" smtClean="0"/>
              <a:t>BEFORE</a:t>
            </a:r>
            <a:endParaRPr lang="en-US" dirty="0"/>
          </a:p>
        </p:txBody>
      </p:sp>
      <p:sp>
        <p:nvSpPr>
          <p:cNvPr id="9" name="TextBox 8"/>
          <p:cNvSpPr txBox="1"/>
          <p:nvPr/>
        </p:nvSpPr>
        <p:spPr>
          <a:xfrm>
            <a:off x="3465724" y="7450642"/>
            <a:ext cx="883575" cy="369332"/>
          </a:xfrm>
          <a:prstGeom prst="rect">
            <a:avLst/>
          </a:prstGeom>
          <a:noFill/>
        </p:spPr>
        <p:txBody>
          <a:bodyPr wrap="none" rtlCol="0">
            <a:spAutoFit/>
          </a:bodyPr>
          <a:lstStyle/>
          <a:p>
            <a:r>
              <a:rPr lang="en-US" dirty="0" smtClean="0"/>
              <a:t>AFTER</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244368" y="1138218"/>
            <a:ext cx="6461231" cy="998859"/>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30" name="Rectangle 29"/>
          <p:cNvSpPr/>
          <p:nvPr/>
        </p:nvSpPr>
        <p:spPr>
          <a:xfrm>
            <a:off x="328552" y="7727195"/>
            <a:ext cx="6229998" cy="1274272"/>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06268" y="6367037"/>
            <a:ext cx="6229998" cy="1272167"/>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29" name="Rectangle 28"/>
          <p:cNvSpPr/>
          <p:nvPr/>
        </p:nvSpPr>
        <p:spPr>
          <a:xfrm>
            <a:off x="304800" y="4971399"/>
            <a:ext cx="6229998" cy="1221764"/>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74808" y="3679959"/>
            <a:ext cx="6229998" cy="116973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5" name="Rectangle 4"/>
          <p:cNvSpPr/>
          <p:nvPr/>
        </p:nvSpPr>
        <p:spPr>
          <a:xfrm>
            <a:off x="297854" y="2418803"/>
            <a:ext cx="6229998" cy="1157774"/>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LC.jpg"/>
          <p:cNvPicPr>
            <a:picLocks noChangeAspect="1"/>
          </p:cNvPicPr>
          <p:nvPr/>
        </p:nvPicPr>
        <p:blipFill>
          <a:blip r:embed="rId2" cstate="print"/>
          <a:stretch>
            <a:fillRect/>
          </a:stretch>
        </p:blipFill>
        <p:spPr>
          <a:xfrm>
            <a:off x="5046133" y="212128"/>
            <a:ext cx="1490133" cy="762000"/>
          </a:xfrm>
          <a:prstGeom prst="rect">
            <a:avLst/>
          </a:prstGeom>
        </p:spPr>
      </p:pic>
      <p:sp>
        <p:nvSpPr>
          <p:cNvPr id="12" name="TextBox 11"/>
          <p:cNvSpPr txBox="1"/>
          <p:nvPr/>
        </p:nvSpPr>
        <p:spPr>
          <a:xfrm>
            <a:off x="387307" y="1295400"/>
            <a:ext cx="6318293" cy="954107"/>
          </a:xfrm>
          <a:prstGeom prst="rect">
            <a:avLst/>
          </a:prstGeom>
          <a:noFill/>
        </p:spPr>
        <p:txBody>
          <a:bodyPr wrap="square" rtlCol="0">
            <a:spAutoFit/>
          </a:bodyPr>
          <a:lstStyle/>
          <a:p>
            <a:endParaRPr lang="en-US" sz="2000" dirty="0"/>
          </a:p>
          <a:p>
            <a:pPr algn="ctr"/>
            <a:endParaRPr lang="en-US" b="1" dirty="0"/>
          </a:p>
          <a:p>
            <a:pPr algn="ctr"/>
            <a:r>
              <a:rPr lang="en-US" b="1" dirty="0">
                <a:latin typeface="Comic Sans MS" panose="030F0702030302020204" pitchFamily="66" charset="0"/>
              </a:rPr>
              <a:t>  </a:t>
            </a:r>
            <a:endParaRPr lang="en-US" sz="1600" b="1" dirty="0">
              <a:latin typeface="Comic Sans MS" panose="030F0702030302020204" pitchFamily="66" charset="0"/>
            </a:endParaRPr>
          </a:p>
        </p:txBody>
      </p:sp>
      <p:sp>
        <p:nvSpPr>
          <p:cNvPr id="8" name="TextBox 7"/>
          <p:cNvSpPr txBox="1"/>
          <p:nvPr/>
        </p:nvSpPr>
        <p:spPr>
          <a:xfrm>
            <a:off x="274808" y="1126104"/>
            <a:ext cx="6636346" cy="938719"/>
          </a:xfrm>
          <a:prstGeom prst="rect">
            <a:avLst/>
          </a:prstGeom>
          <a:noFill/>
        </p:spPr>
        <p:txBody>
          <a:bodyPr wrap="square" rtlCol="0">
            <a:spAutoFit/>
          </a:bodyPr>
          <a:lstStyle/>
          <a:p>
            <a:r>
              <a:rPr lang="en-US" sz="1100" b="1" dirty="0"/>
              <a:t>1. GMT SHIPPING NIG. LTD		             6. BERGER PAINTS LTD</a:t>
            </a:r>
          </a:p>
          <a:p>
            <a:r>
              <a:rPr lang="en-US" sz="1100" b="1" dirty="0"/>
              <a:t>2. REALTY POINT LTD                                          7. PRESTIGE PAINTS LTD</a:t>
            </a:r>
          </a:p>
          <a:p>
            <a:r>
              <a:rPr lang="en-US" sz="1100" b="1" dirty="0"/>
              <a:t>3. YEMKEM INT’L  NIG LTD                                   8. LAGOS STATE GOVERNMENT</a:t>
            </a:r>
          </a:p>
          <a:p>
            <a:r>
              <a:rPr lang="en-US" sz="1100" b="1" dirty="0"/>
              <a:t>4. FALANA &amp; FALANA CHAMBERS                         9. EKITI STATE MINISTRY OF EDUCATION</a:t>
            </a:r>
          </a:p>
          <a:p>
            <a:r>
              <a:rPr lang="en-US" sz="1100" b="1" dirty="0"/>
              <a:t>5. UNIVERSAL BASIC EDUCATION COMMISSION    10. LAGOS CHAMBER OF COMMERCE &amp; IND. 	</a:t>
            </a:r>
          </a:p>
        </p:txBody>
      </p:sp>
      <p:sp>
        <p:nvSpPr>
          <p:cNvPr id="4" name="Rectangle 3"/>
          <p:cNvSpPr/>
          <p:nvPr/>
        </p:nvSpPr>
        <p:spPr>
          <a:xfrm>
            <a:off x="1937326" y="796370"/>
            <a:ext cx="2739853" cy="369332"/>
          </a:xfrm>
          <a:prstGeom prst="rect">
            <a:avLst/>
          </a:prstGeom>
        </p:spPr>
        <p:txBody>
          <a:bodyPr wrap="none">
            <a:spAutoFit/>
          </a:bodyPr>
          <a:lstStyle/>
          <a:p>
            <a:r>
              <a:rPr lang="en-US" b="1" dirty="0"/>
              <a:t>SOME OF OUR CLIENTS</a:t>
            </a:r>
            <a:endParaRPr lang="en-US" dirty="0"/>
          </a:p>
        </p:txBody>
      </p:sp>
      <p:sp>
        <p:nvSpPr>
          <p:cNvPr id="11" name="Rectangle 10"/>
          <p:cNvSpPr/>
          <p:nvPr/>
        </p:nvSpPr>
        <p:spPr>
          <a:xfrm>
            <a:off x="1932417" y="2103793"/>
            <a:ext cx="2904962" cy="369332"/>
          </a:xfrm>
          <a:prstGeom prst="rect">
            <a:avLst/>
          </a:prstGeom>
        </p:spPr>
        <p:txBody>
          <a:bodyPr wrap="none">
            <a:spAutoFit/>
          </a:bodyPr>
          <a:lstStyle/>
          <a:p>
            <a:r>
              <a:rPr lang="en-US" b="1" dirty="0"/>
              <a:t>SOME OF OUR PROJECTS</a:t>
            </a:r>
            <a:endParaRPr lang="en-US" dirty="0"/>
          </a:p>
        </p:txBody>
      </p:sp>
      <p:sp>
        <p:nvSpPr>
          <p:cNvPr id="13" name="TextBox 12"/>
          <p:cNvSpPr txBox="1"/>
          <p:nvPr/>
        </p:nvSpPr>
        <p:spPr>
          <a:xfrm>
            <a:off x="337267" y="2396033"/>
            <a:ext cx="3140872" cy="1200329"/>
          </a:xfrm>
          <a:prstGeom prst="rect">
            <a:avLst/>
          </a:prstGeom>
          <a:noFill/>
        </p:spPr>
        <p:txBody>
          <a:bodyPr wrap="square" rtlCol="0">
            <a:spAutoFit/>
          </a:bodyPr>
          <a:lstStyle/>
          <a:p>
            <a:r>
              <a:rPr lang="en-US" sz="900" dirty="0"/>
              <a:t>Project: JUNIOR GIRLS MODEL SECONDARY SCHOOL</a:t>
            </a:r>
          </a:p>
          <a:p>
            <a:r>
              <a:rPr lang="en-US" sz="900" dirty="0"/>
              <a:t>Location: </a:t>
            </a:r>
            <a:r>
              <a:rPr lang="en-US" sz="900" dirty="0" err="1"/>
              <a:t>Ilawe</a:t>
            </a:r>
            <a:r>
              <a:rPr lang="en-US" sz="900" dirty="0"/>
              <a:t>, </a:t>
            </a:r>
            <a:r>
              <a:rPr lang="en-US" sz="900" dirty="0" err="1"/>
              <a:t>Ekiti</a:t>
            </a:r>
            <a:endParaRPr lang="en-US" sz="900" dirty="0"/>
          </a:p>
          <a:p>
            <a:r>
              <a:rPr lang="en-US" sz="900" dirty="0"/>
              <a:t>Client: Universal Basic Education Commission</a:t>
            </a:r>
          </a:p>
          <a:p>
            <a:r>
              <a:rPr lang="en-US" sz="900" dirty="0"/>
              <a:t>Cost: ₦249,805,150</a:t>
            </a:r>
          </a:p>
          <a:p>
            <a:r>
              <a:rPr lang="en-US" sz="900" dirty="0"/>
              <a:t>Duration:18 months – 2016/2018</a:t>
            </a:r>
          </a:p>
          <a:p>
            <a:r>
              <a:rPr lang="en-US" sz="900" dirty="0"/>
              <a:t>Job description: Construction of 2 blocks of Hostels, Classroom, Dining and Staff Quarters.</a:t>
            </a:r>
          </a:p>
          <a:p>
            <a:endParaRPr lang="en-US" sz="900" dirty="0"/>
          </a:p>
        </p:txBody>
      </p:sp>
      <p:sp>
        <p:nvSpPr>
          <p:cNvPr id="14" name="TextBox 13"/>
          <p:cNvSpPr txBox="1"/>
          <p:nvPr/>
        </p:nvSpPr>
        <p:spPr>
          <a:xfrm>
            <a:off x="3728053" y="2372824"/>
            <a:ext cx="3105456" cy="1215717"/>
          </a:xfrm>
          <a:prstGeom prst="rect">
            <a:avLst/>
          </a:prstGeom>
          <a:noFill/>
        </p:spPr>
        <p:txBody>
          <a:bodyPr wrap="square" rtlCol="0">
            <a:spAutoFit/>
          </a:bodyPr>
          <a:lstStyle/>
          <a:p>
            <a:r>
              <a:rPr lang="en-US" sz="900" dirty="0"/>
              <a:t>Project: PRESTIGE PAINT FACTORY.</a:t>
            </a:r>
          </a:p>
          <a:p>
            <a:r>
              <a:rPr lang="en-US" sz="900" dirty="0"/>
              <a:t>Location: </a:t>
            </a:r>
            <a:r>
              <a:rPr lang="en-US" sz="900" dirty="0" err="1"/>
              <a:t>Atan</a:t>
            </a:r>
            <a:r>
              <a:rPr lang="en-US" sz="900" dirty="0"/>
              <a:t> Ota</a:t>
            </a:r>
          </a:p>
          <a:p>
            <a:r>
              <a:rPr lang="en-US" sz="900" dirty="0"/>
              <a:t>Client: Dr. </a:t>
            </a:r>
            <a:r>
              <a:rPr lang="en-US" sz="900" dirty="0" err="1"/>
              <a:t>Olabayo</a:t>
            </a:r>
            <a:r>
              <a:rPr lang="en-US" sz="900" dirty="0"/>
              <a:t> </a:t>
            </a:r>
            <a:r>
              <a:rPr lang="en-US" sz="900" dirty="0" err="1"/>
              <a:t>Oyadiran</a:t>
            </a:r>
            <a:r>
              <a:rPr lang="en-US" sz="900" dirty="0"/>
              <a:t>.</a:t>
            </a:r>
          </a:p>
          <a:p>
            <a:r>
              <a:rPr lang="en-US" sz="900" dirty="0"/>
              <a:t>Cost: ₦72,000,000 </a:t>
            </a:r>
          </a:p>
          <a:p>
            <a:r>
              <a:rPr lang="en-US" sz="900" dirty="0"/>
              <a:t>Duration:6 months - 2019</a:t>
            </a:r>
          </a:p>
          <a:p>
            <a:r>
              <a:rPr lang="en-US" sz="900" dirty="0"/>
              <a:t>Job description: Renovation of paint production factory and storage warehouse, internal  factory premises road construction</a:t>
            </a:r>
            <a:r>
              <a:rPr lang="en-US" sz="1000" dirty="0"/>
              <a:t>.</a:t>
            </a:r>
          </a:p>
        </p:txBody>
      </p:sp>
      <p:sp>
        <p:nvSpPr>
          <p:cNvPr id="15" name="TextBox 14"/>
          <p:cNvSpPr txBox="1"/>
          <p:nvPr/>
        </p:nvSpPr>
        <p:spPr>
          <a:xfrm>
            <a:off x="452075" y="7727195"/>
            <a:ext cx="3069850" cy="1477328"/>
          </a:xfrm>
          <a:prstGeom prst="rect">
            <a:avLst/>
          </a:prstGeom>
          <a:noFill/>
        </p:spPr>
        <p:txBody>
          <a:bodyPr wrap="square" rtlCol="0">
            <a:spAutoFit/>
          </a:bodyPr>
          <a:lstStyle/>
          <a:p>
            <a:r>
              <a:rPr lang="en-US" sz="900" dirty="0"/>
              <a:t>Project: YEMKEM FACTORY.</a:t>
            </a:r>
          </a:p>
          <a:p>
            <a:r>
              <a:rPr lang="en-US" sz="900" dirty="0"/>
              <a:t>Location: </a:t>
            </a:r>
            <a:r>
              <a:rPr lang="en-US" sz="900" dirty="0" err="1"/>
              <a:t>Igbesa</a:t>
            </a:r>
            <a:endParaRPr lang="en-US" sz="900" dirty="0"/>
          </a:p>
          <a:p>
            <a:r>
              <a:rPr lang="en-US" sz="900" dirty="0"/>
              <a:t>Client: </a:t>
            </a:r>
            <a:r>
              <a:rPr lang="en-US" sz="900" dirty="0" err="1"/>
              <a:t>Yemkem</a:t>
            </a:r>
            <a:r>
              <a:rPr lang="en-US" sz="900" dirty="0"/>
              <a:t> Int’l ltd.</a:t>
            </a:r>
          </a:p>
          <a:p>
            <a:r>
              <a:rPr lang="en-US" sz="900" dirty="0"/>
              <a:t>Cost: ₦674,650,100</a:t>
            </a:r>
          </a:p>
          <a:p>
            <a:r>
              <a:rPr lang="en-US" sz="900" dirty="0"/>
              <a:t>Duration:24 months - 2016</a:t>
            </a:r>
          </a:p>
          <a:p>
            <a:r>
              <a:rPr lang="en-US" sz="900" dirty="0"/>
              <a:t>Job description: Architectural Design/Supervision</a:t>
            </a:r>
          </a:p>
          <a:p>
            <a:r>
              <a:rPr lang="en-US" sz="900" dirty="0"/>
              <a:t>&amp;Construction of factory consisting of production building, cafeteria, boiling section &amp; fermentation block.</a:t>
            </a:r>
          </a:p>
          <a:p>
            <a:endParaRPr lang="en-US" sz="900" dirty="0"/>
          </a:p>
        </p:txBody>
      </p:sp>
      <p:sp>
        <p:nvSpPr>
          <p:cNvPr id="16" name="TextBox 15"/>
          <p:cNvSpPr txBox="1"/>
          <p:nvPr/>
        </p:nvSpPr>
        <p:spPr>
          <a:xfrm>
            <a:off x="3715959" y="3698279"/>
            <a:ext cx="2944908" cy="1061829"/>
          </a:xfrm>
          <a:prstGeom prst="rect">
            <a:avLst/>
          </a:prstGeom>
          <a:noFill/>
        </p:spPr>
        <p:txBody>
          <a:bodyPr wrap="square" rtlCol="0">
            <a:spAutoFit/>
          </a:bodyPr>
          <a:lstStyle/>
          <a:p>
            <a:r>
              <a:rPr lang="en-US" sz="900" dirty="0"/>
              <a:t>Project: BONDED TERMINAL PROJECTS</a:t>
            </a:r>
          </a:p>
          <a:p>
            <a:r>
              <a:rPr lang="en-US" sz="900" dirty="0"/>
              <a:t>Location: </a:t>
            </a:r>
            <a:r>
              <a:rPr lang="en-US" sz="900" dirty="0" err="1"/>
              <a:t>Apapa</a:t>
            </a:r>
            <a:r>
              <a:rPr lang="en-US" sz="900" dirty="0"/>
              <a:t>, Lagos</a:t>
            </a:r>
          </a:p>
          <a:p>
            <a:r>
              <a:rPr lang="en-US" sz="900" dirty="0"/>
              <a:t>Client: GMT SHIPPING NIGERIA LTD</a:t>
            </a:r>
          </a:p>
          <a:p>
            <a:r>
              <a:rPr lang="en-US" sz="900" dirty="0"/>
              <a:t>Duration: 3 months - 2019</a:t>
            </a:r>
          </a:p>
          <a:p>
            <a:r>
              <a:rPr lang="en-US" sz="900" dirty="0"/>
              <a:t>Job description: Architectural Design/Supervision</a:t>
            </a:r>
          </a:p>
          <a:p>
            <a:r>
              <a:rPr lang="en-US" sz="900" dirty="0"/>
              <a:t>&amp; Construction of Custom offices, Terminal Electrification &amp; concrete flooring.</a:t>
            </a:r>
          </a:p>
        </p:txBody>
      </p:sp>
      <p:sp>
        <p:nvSpPr>
          <p:cNvPr id="17" name="TextBox 16"/>
          <p:cNvSpPr txBox="1"/>
          <p:nvPr/>
        </p:nvSpPr>
        <p:spPr>
          <a:xfrm>
            <a:off x="3738410" y="4967488"/>
            <a:ext cx="2847982" cy="1338828"/>
          </a:xfrm>
          <a:prstGeom prst="rect">
            <a:avLst/>
          </a:prstGeom>
          <a:noFill/>
        </p:spPr>
        <p:txBody>
          <a:bodyPr wrap="square" rtlCol="0">
            <a:spAutoFit/>
          </a:bodyPr>
          <a:lstStyle/>
          <a:p>
            <a:r>
              <a:rPr lang="en-US" sz="900" dirty="0"/>
              <a:t>Project: OFFICE RENOVATION</a:t>
            </a:r>
          </a:p>
          <a:p>
            <a:r>
              <a:rPr lang="en-US" sz="900" dirty="0"/>
              <a:t>Location: 1, </a:t>
            </a:r>
            <a:r>
              <a:rPr lang="en-US" sz="900" dirty="0" err="1"/>
              <a:t>Idowu</a:t>
            </a:r>
            <a:r>
              <a:rPr lang="en-US" sz="900" dirty="0"/>
              <a:t> Taylor, Victoria Island, Lagos</a:t>
            </a:r>
          </a:p>
          <a:p>
            <a:r>
              <a:rPr lang="en-US" sz="900" dirty="0"/>
              <a:t>Client: Lagos Chamber of Commerce and Industry</a:t>
            </a:r>
          </a:p>
          <a:p>
            <a:r>
              <a:rPr lang="en-US" sz="900" dirty="0"/>
              <a:t>Cost: ₦18,900,000</a:t>
            </a:r>
          </a:p>
          <a:p>
            <a:r>
              <a:rPr lang="en-US" sz="900" dirty="0"/>
              <a:t>Duration: 8 weeks - 2015</a:t>
            </a:r>
          </a:p>
          <a:p>
            <a:r>
              <a:rPr lang="en-US" sz="900" dirty="0"/>
              <a:t>Job description: Architectural Design, consultancy, Supervision &amp; renovation.</a:t>
            </a:r>
          </a:p>
        </p:txBody>
      </p:sp>
      <p:sp>
        <p:nvSpPr>
          <p:cNvPr id="18" name="TextBox 17"/>
          <p:cNvSpPr txBox="1"/>
          <p:nvPr/>
        </p:nvSpPr>
        <p:spPr>
          <a:xfrm>
            <a:off x="405595" y="6346542"/>
            <a:ext cx="2880371" cy="1292662"/>
          </a:xfrm>
          <a:prstGeom prst="rect">
            <a:avLst/>
          </a:prstGeom>
          <a:noFill/>
        </p:spPr>
        <p:txBody>
          <a:bodyPr wrap="square" rtlCol="0">
            <a:spAutoFit/>
          </a:bodyPr>
          <a:lstStyle/>
          <a:p>
            <a:r>
              <a:rPr lang="en-US" sz="900" dirty="0"/>
              <a:t>Project: LUXURY DUPLEX</a:t>
            </a:r>
          </a:p>
          <a:p>
            <a:r>
              <a:rPr lang="en-US" sz="900" dirty="0"/>
              <a:t>Location: </a:t>
            </a:r>
            <a:r>
              <a:rPr lang="en-US" sz="900" dirty="0" err="1"/>
              <a:t>Omole</a:t>
            </a:r>
            <a:r>
              <a:rPr lang="en-US" sz="900" dirty="0"/>
              <a:t> phase II</a:t>
            </a:r>
          </a:p>
          <a:p>
            <a:r>
              <a:rPr lang="en-US" sz="900" dirty="0"/>
              <a:t>Client: </a:t>
            </a:r>
            <a:r>
              <a:rPr lang="en-US" sz="900" dirty="0" err="1"/>
              <a:t>Alhaji</a:t>
            </a:r>
            <a:r>
              <a:rPr lang="en-US" sz="900" dirty="0"/>
              <a:t> </a:t>
            </a:r>
            <a:r>
              <a:rPr lang="en-US" sz="900" dirty="0" err="1"/>
              <a:t>Hazeez</a:t>
            </a:r>
            <a:r>
              <a:rPr lang="en-US" sz="900" dirty="0"/>
              <a:t> </a:t>
            </a:r>
            <a:r>
              <a:rPr lang="en-US" sz="900" dirty="0" err="1"/>
              <a:t>Mumeen</a:t>
            </a:r>
            <a:endParaRPr lang="en-US" sz="900" dirty="0"/>
          </a:p>
          <a:p>
            <a:r>
              <a:rPr lang="en-US" sz="900" dirty="0"/>
              <a:t>Cost: ₦55,000,000</a:t>
            </a:r>
          </a:p>
          <a:p>
            <a:r>
              <a:rPr lang="en-US" sz="900" dirty="0"/>
              <a:t>Duration: 11 months - 2017</a:t>
            </a:r>
          </a:p>
          <a:p>
            <a:r>
              <a:rPr lang="en-US" sz="900" dirty="0"/>
              <a:t>Job description: Architectural design, supervision, consultancy &amp; construction of Luxury detached duplex with interior finishing.</a:t>
            </a:r>
          </a:p>
          <a:p>
            <a:endParaRPr lang="en-US" sz="600" dirty="0"/>
          </a:p>
        </p:txBody>
      </p:sp>
      <p:sp>
        <p:nvSpPr>
          <p:cNvPr id="19" name="TextBox 18"/>
          <p:cNvSpPr txBox="1"/>
          <p:nvPr/>
        </p:nvSpPr>
        <p:spPr>
          <a:xfrm>
            <a:off x="3715959" y="6350710"/>
            <a:ext cx="2847982" cy="1477328"/>
          </a:xfrm>
          <a:prstGeom prst="rect">
            <a:avLst/>
          </a:prstGeom>
          <a:noFill/>
        </p:spPr>
        <p:txBody>
          <a:bodyPr wrap="square" rtlCol="0">
            <a:spAutoFit/>
          </a:bodyPr>
          <a:lstStyle/>
          <a:p>
            <a:r>
              <a:rPr lang="en-US" sz="900" dirty="0"/>
              <a:t>Project: COMMERCIAL BANK BRANCH</a:t>
            </a:r>
          </a:p>
          <a:p>
            <a:r>
              <a:rPr lang="en-US" sz="900" dirty="0"/>
              <a:t>Location:  </a:t>
            </a:r>
            <a:r>
              <a:rPr lang="en-US" sz="900" dirty="0" err="1"/>
              <a:t>Abbatoir</a:t>
            </a:r>
            <a:r>
              <a:rPr lang="en-US" sz="900" dirty="0"/>
              <a:t> Complex, old Abeokuta road, </a:t>
            </a:r>
            <a:r>
              <a:rPr lang="en-US" sz="900" dirty="0" err="1"/>
              <a:t>Oko</a:t>
            </a:r>
            <a:r>
              <a:rPr lang="en-US" sz="900" dirty="0"/>
              <a:t>- Oba.</a:t>
            </a:r>
          </a:p>
          <a:p>
            <a:r>
              <a:rPr lang="en-US" sz="900" dirty="0"/>
              <a:t>Consultant: </a:t>
            </a:r>
            <a:r>
              <a:rPr lang="en-US" sz="900" dirty="0" err="1"/>
              <a:t>Leobiga</a:t>
            </a:r>
            <a:r>
              <a:rPr lang="en-US" sz="900" dirty="0"/>
              <a:t> Associates</a:t>
            </a:r>
          </a:p>
          <a:p>
            <a:r>
              <a:rPr lang="en-US" sz="900" dirty="0"/>
              <a:t>Client: Eco Bank Plc</a:t>
            </a:r>
          </a:p>
          <a:p>
            <a:r>
              <a:rPr lang="en-US" sz="900" dirty="0"/>
              <a:t>Cost: ₦12,684,000</a:t>
            </a:r>
          </a:p>
          <a:p>
            <a:r>
              <a:rPr lang="en-US" sz="900" dirty="0"/>
              <a:t>Duration: 12 weeks - 2010</a:t>
            </a:r>
          </a:p>
          <a:p>
            <a:r>
              <a:rPr lang="en-US" sz="900" dirty="0"/>
              <a:t>Job Description: Renovation of commercial bank with interior &amp; external finishing.</a:t>
            </a:r>
          </a:p>
          <a:p>
            <a:endParaRPr lang="en-US" sz="900" dirty="0"/>
          </a:p>
        </p:txBody>
      </p:sp>
      <p:sp>
        <p:nvSpPr>
          <p:cNvPr id="22" name="TextBox 21"/>
          <p:cNvSpPr txBox="1"/>
          <p:nvPr/>
        </p:nvSpPr>
        <p:spPr>
          <a:xfrm>
            <a:off x="449464" y="5036737"/>
            <a:ext cx="2792631" cy="1200329"/>
          </a:xfrm>
          <a:prstGeom prst="rect">
            <a:avLst/>
          </a:prstGeom>
          <a:noFill/>
        </p:spPr>
        <p:txBody>
          <a:bodyPr wrap="square" rtlCol="0">
            <a:spAutoFit/>
          </a:bodyPr>
          <a:lstStyle/>
          <a:p>
            <a:r>
              <a:rPr lang="en-US" sz="900" dirty="0"/>
              <a:t>Project: 8 UNIT LUXURY FLATS </a:t>
            </a:r>
          </a:p>
          <a:p>
            <a:r>
              <a:rPr lang="en-US" sz="900" dirty="0"/>
              <a:t>Location: </a:t>
            </a:r>
            <a:r>
              <a:rPr lang="en-US" sz="900" dirty="0" err="1"/>
              <a:t>Ogunkelu</a:t>
            </a:r>
            <a:r>
              <a:rPr lang="en-US" sz="900" dirty="0"/>
              <a:t> Street, </a:t>
            </a:r>
            <a:r>
              <a:rPr lang="en-US" sz="900" dirty="0" err="1"/>
              <a:t>Arowojobe</a:t>
            </a:r>
            <a:r>
              <a:rPr lang="en-US" sz="900" dirty="0"/>
              <a:t>, Estate.</a:t>
            </a:r>
          </a:p>
          <a:p>
            <a:r>
              <a:rPr lang="en-US" sz="900" dirty="0"/>
              <a:t>Client: Mr. </a:t>
            </a:r>
            <a:r>
              <a:rPr lang="en-US" sz="900" dirty="0" err="1"/>
              <a:t>Wasiu</a:t>
            </a:r>
            <a:r>
              <a:rPr lang="en-US" sz="900" dirty="0"/>
              <a:t> </a:t>
            </a:r>
            <a:r>
              <a:rPr lang="en-US" sz="900" dirty="0" err="1"/>
              <a:t>Oladimeji</a:t>
            </a:r>
            <a:r>
              <a:rPr lang="en-US" sz="900" dirty="0"/>
              <a:t> </a:t>
            </a:r>
            <a:r>
              <a:rPr lang="en-US" sz="900" dirty="0" err="1"/>
              <a:t>Lawal</a:t>
            </a:r>
            <a:endParaRPr lang="en-US" sz="900" dirty="0"/>
          </a:p>
          <a:p>
            <a:r>
              <a:rPr lang="en-US" sz="900" dirty="0"/>
              <a:t>Cost: 65,000,000</a:t>
            </a:r>
          </a:p>
          <a:p>
            <a:r>
              <a:rPr lang="en-US" sz="900" dirty="0"/>
              <a:t>Duration: 24 months - 2018</a:t>
            </a:r>
          </a:p>
          <a:p>
            <a:r>
              <a:rPr lang="en-US" sz="900" dirty="0"/>
              <a:t>Job Description: Architectural design, supervision, consultancy &amp; construction of 8 Units luxury flats.</a:t>
            </a:r>
          </a:p>
        </p:txBody>
      </p:sp>
      <p:sp>
        <p:nvSpPr>
          <p:cNvPr id="23" name="TextBox 22"/>
          <p:cNvSpPr txBox="1"/>
          <p:nvPr/>
        </p:nvSpPr>
        <p:spPr>
          <a:xfrm>
            <a:off x="370759" y="3654417"/>
            <a:ext cx="2715552" cy="1338828"/>
          </a:xfrm>
          <a:prstGeom prst="rect">
            <a:avLst/>
          </a:prstGeom>
          <a:noFill/>
        </p:spPr>
        <p:txBody>
          <a:bodyPr wrap="square" rtlCol="0">
            <a:spAutoFit/>
          </a:bodyPr>
          <a:lstStyle/>
          <a:p>
            <a:r>
              <a:rPr lang="en-US" sz="900" dirty="0"/>
              <a:t>Project: LAGOS BUS TERMINAL</a:t>
            </a:r>
          </a:p>
          <a:p>
            <a:r>
              <a:rPr lang="en-US" sz="900" dirty="0"/>
              <a:t>Location: </a:t>
            </a:r>
            <a:r>
              <a:rPr lang="en-US" sz="900" dirty="0" err="1"/>
              <a:t>Agege</a:t>
            </a:r>
            <a:r>
              <a:rPr lang="en-US" sz="900" dirty="0"/>
              <a:t>, </a:t>
            </a:r>
            <a:r>
              <a:rPr lang="en-US" sz="900" dirty="0" err="1"/>
              <a:t>Ojota</a:t>
            </a:r>
            <a:r>
              <a:rPr lang="en-US" sz="900" dirty="0"/>
              <a:t> &amp; NAHCO.</a:t>
            </a:r>
          </a:p>
          <a:p>
            <a:r>
              <a:rPr lang="en-US" sz="900" dirty="0"/>
              <a:t>Client: Lagos State Government</a:t>
            </a:r>
          </a:p>
          <a:p>
            <a:r>
              <a:rPr lang="en-US" sz="900" dirty="0"/>
              <a:t>Consultant: PMO Africa</a:t>
            </a:r>
          </a:p>
          <a:p>
            <a:r>
              <a:rPr lang="en-US" sz="900" dirty="0"/>
              <a:t>Date: April 2018/2019</a:t>
            </a:r>
          </a:p>
          <a:p>
            <a:r>
              <a:rPr lang="en-US" sz="900" dirty="0"/>
              <a:t>Duration: 9 month (Ongoing)</a:t>
            </a:r>
          </a:p>
          <a:p>
            <a:r>
              <a:rPr lang="en-US" sz="900" dirty="0"/>
              <a:t>Job Description: Project Management, &amp; Supervision </a:t>
            </a:r>
          </a:p>
          <a:p>
            <a:endParaRPr lang="en-US" sz="900" dirty="0"/>
          </a:p>
        </p:txBody>
      </p:sp>
      <p:sp>
        <p:nvSpPr>
          <p:cNvPr id="24" name="TextBox 23"/>
          <p:cNvSpPr txBox="1"/>
          <p:nvPr/>
        </p:nvSpPr>
        <p:spPr>
          <a:xfrm>
            <a:off x="3727859" y="7787634"/>
            <a:ext cx="2572328" cy="1200329"/>
          </a:xfrm>
          <a:prstGeom prst="rect">
            <a:avLst/>
          </a:prstGeom>
          <a:noFill/>
        </p:spPr>
        <p:txBody>
          <a:bodyPr wrap="square" rtlCol="0">
            <a:spAutoFit/>
          </a:bodyPr>
          <a:lstStyle/>
          <a:p>
            <a:r>
              <a:rPr lang="en-US" sz="900" dirty="0"/>
              <a:t>Project: OFFICE COMPLEX</a:t>
            </a:r>
          </a:p>
          <a:p>
            <a:r>
              <a:rPr lang="en-US" sz="900" dirty="0"/>
              <a:t>Location: G.R.A </a:t>
            </a:r>
            <a:r>
              <a:rPr lang="en-US" sz="900" dirty="0" err="1"/>
              <a:t>ikeja</a:t>
            </a:r>
            <a:r>
              <a:rPr lang="en-US" sz="900" dirty="0"/>
              <a:t> Lagos.</a:t>
            </a:r>
          </a:p>
          <a:p>
            <a:r>
              <a:rPr lang="en-US" sz="900" dirty="0"/>
              <a:t>Client: </a:t>
            </a:r>
            <a:r>
              <a:rPr lang="en-US" sz="900" dirty="0" err="1"/>
              <a:t>Falana</a:t>
            </a:r>
            <a:r>
              <a:rPr lang="en-US" sz="900" dirty="0"/>
              <a:t> &amp; </a:t>
            </a:r>
            <a:r>
              <a:rPr lang="en-US" sz="900" dirty="0" err="1"/>
              <a:t>Falana</a:t>
            </a:r>
            <a:r>
              <a:rPr lang="en-US" sz="900" dirty="0"/>
              <a:t> Chambers</a:t>
            </a:r>
          </a:p>
          <a:p>
            <a:r>
              <a:rPr lang="en-US" sz="900" dirty="0"/>
              <a:t>Cost: ₦48,000,000</a:t>
            </a:r>
          </a:p>
          <a:p>
            <a:r>
              <a:rPr lang="en-US" sz="900" dirty="0"/>
              <a:t>Duration: 9 month - 2012</a:t>
            </a:r>
          </a:p>
          <a:p>
            <a:r>
              <a:rPr lang="en-US" sz="900" dirty="0"/>
              <a:t>Job description: Architectural Design &amp; Construction of </a:t>
            </a:r>
          </a:p>
          <a:p>
            <a:r>
              <a:rPr lang="en-US" sz="900" dirty="0"/>
              <a:t>a modern state of the heart law firm.</a:t>
            </a:r>
          </a:p>
        </p:txBody>
      </p:sp>
    </p:spTree>
    <p:extLst>
      <p:ext uri="{BB962C8B-B14F-4D97-AF65-F5344CB8AC3E}">
        <p14:creationId xmlns:p14="http://schemas.microsoft.com/office/powerpoint/2010/main" val="4575017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t.jpg"/>
          <p:cNvPicPr>
            <a:picLocks noChangeAspect="1"/>
          </p:cNvPicPr>
          <p:nvPr/>
        </p:nvPicPr>
        <p:blipFill>
          <a:blip r:embed="rId2" cstate="print"/>
          <a:stretch>
            <a:fillRect/>
          </a:stretch>
        </p:blipFill>
        <p:spPr>
          <a:xfrm>
            <a:off x="171451" y="203201"/>
            <a:ext cx="1200150" cy="2133600"/>
          </a:xfrm>
          <a:prstGeom prst="rect">
            <a:avLst/>
          </a:prstGeom>
        </p:spPr>
      </p:pic>
      <p:sp>
        <p:nvSpPr>
          <p:cNvPr id="3" name="Rectangle 2"/>
          <p:cNvSpPr/>
          <p:nvPr/>
        </p:nvSpPr>
        <p:spPr>
          <a:xfrm>
            <a:off x="114300" y="2946400"/>
            <a:ext cx="44958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 y="3048000"/>
            <a:ext cx="48006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 y="2743200"/>
            <a:ext cx="49530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G 2.jpg"/>
          <p:cNvPicPr>
            <a:picLocks noChangeAspect="1"/>
          </p:cNvPicPr>
          <p:nvPr/>
        </p:nvPicPr>
        <p:blipFill>
          <a:blip r:embed="rId3" cstate="print"/>
          <a:stretch>
            <a:fillRect/>
          </a:stretch>
        </p:blipFill>
        <p:spPr>
          <a:xfrm>
            <a:off x="0" y="0"/>
            <a:ext cx="6858000" cy="9144000"/>
          </a:xfrm>
          <a:prstGeom prst="rect">
            <a:avLst/>
          </a:prstGeom>
        </p:spPr>
      </p:pic>
      <p:sp>
        <p:nvSpPr>
          <p:cNvPr id="11" name="Rectangle 10"/>
          <p:cNvSpPr/>
          <p:nvPr/>
        </p:nvSpPr>
        <p:spPr>
          <a:xfrm>
            <a:off x="304800" y="2895600"/>
            <a:ext cx="44958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NN BG.jpg"/>
          <p:cNvPicPr>
            <a:picLocks noChangeAspect="1"/>
          </p:cNvPicPr>
          <p:nvPr/>
        </p:nvPicPr>
        <p:blipFill>
          <a:blip r:embed="rId4" cstate="print"/>
          <a:stretch>
            <a:fillRect/>
          </a:stretch>
        </p:blipFill>
        <p:spPr>
          <a:xfrm>
            <a:off x="2209800" y="6400800"/>
            <a:ext cx="3581400" cy="2209800"/>
          </a:xfrm>
          <a:prstGeom prst="rect">
            <a:avLst/>
          </a:prstGeom>
          <a:ln>
            <a:noFill/>
          </a:ln>
          <a:effectLst>
            <a:softEdge rad="112500"/>
          </a:effectLst>
        </p:spPr>
      </p:pic>
      <p:pic>
        <p:nvPicPr>
          <p:cNvPr id="20" name="Picture 19" descr="LC.jpg"/>
          <p:cNvPicPr>
            <a:picLocks noChangeAspect="1"/>
          </p:cNvPicPr>
          <p:nvPr/>
        </p:nvPicPr>
        <p:blipFill>
          <a:blip r:embed="rId5" cstate="print"/>
          <a:stretch>
            <a:fillRect/>
          </a:stretch>
        </p:blipFill>
        <p:spPr>
          <a:xfrm>
            <a:off x="5046133" y="212128"/>
            <a:ext cx="1490133" cy="762000"/>
          </a:xfrm>
          <a:prstGeom prst="rect">
            <a:avLst/>
          </a:prstGeom>
        </p:spPr>
      </p:pic>
      <p:sp>
        <p:nvSpPr>
          <p:cNvPr id="12" name="TextBox 11"/>
          <p:cNvSpPr txBox="1"/>
          <p:nvPr/>
        </p:nvSpPr>
        <p:spPr>
          <a:xfrm>
            <a:off x="-2247900" y="2880257"/>
            <a:ext cx="9753600" cy="2154436"/>
          </a:xfrm>
          <a:prstGeom prst="rect">
            <a:avLst/>
          </a:prstGeom>
          <a:noFill/>
        </p:spPr>
        <p:txBody>
          <a:bodyPr wrap="square" rtlCol="0">
            <a:spAutoFit/>
          </a:bodyPr>
          <a:lstStyle/>
          <a:p>
            <a:pPr algn="ctr"/>
            <a:r>
              <a:rPr lang="en-US" sz="4400" b="1" dirty="0">
                <a:solidFill>
                  <a:srgbClr val="C00000"/>
                </a:solidFill>
                <a:latin typeface="Comic Sans MS" panose="030F0702030302020204" pitchFamily="66" charset="0"/>
              </a:rPr>
              <a:t>REGISTRATION </a:t>
            </a:r>
          </a:p>
          <a:p>
            <a:pPr algn="ctr"/>
            <a:r>
              <a:rPr lang="en-US" sz="4400" b="1" dirty="0">
                <a:solidFill>
                  <a:srgbClr val="C00000"/>
                </a:solidFill>
                <a:latin typeface="Comic Sans MS" panose="030F0702030302020204" pitchFamily="66" charset="0"/>
              </a:rPr>
              <a:t>CERTIFICATES</a:t>
            </a:r>
          </a:p>
          <a:p>
            <a:pPr algn="ctr"/>
            <a:endParaRPr lang="en-US" sz="1600" b="1" dirty="0">
              <a:latin typeface="Comic Sans MS" panose="030F0702030302020204" pitchFamily="66" charset="0"/>
            </a:endParaRPr>
          </a:p>
          <a:p>
            <a:pPr algn="ctr"/>
            <a:r>
              <a:rPr lang="en-US" sz="1600" b="1" dirty="0">
                <a:latin typeface="Comic Sans MS" panose="030F0702030302020204" pitchFamily="66" charset="0"/>
              </a:rPr>
              <a:t>  </a:t>
            </a:r>
            <a:endParaRPr lang="en-US" sz="1400" b="1" dirty="0">
              <a:latin typeface="Comic Sans MS" panose="030F0702030302020204" pitchFamily="66" charset="0"/>
            </a:endParaRPr>
          </a:p>
          <a:p>
            <a:r>
              <a:rPr lang="en-US" sz="1400" b="1" dirty="0">
                <a:latin typeface="Comic Sans MS" panose="030F0702030302020204" pitchFamily="66" charset="0"/>
              </a:rPr>
              <a:t> </a:t>
            </a: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 y="6858000"/>
            <a:ext cx="2922862" cy="18871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7662" y="6101562"/>
            <a:ext cx="3315056" cy="19014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492007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LC.jpg"/>
          <p:cNvPicPr>
            <a:picLocks noChangeAspect="1"/>
          </p:cNvPicPr>
          <p:nvPr/>
        </p:nvPicPr>
        <p:blipFill>
          <a:blip r:embed="rId2" cstate="print"/>
          <a:stretch>
            <a:fillRect/>
          </a:stretch>
        </p:blipFill>
        <p:spPr>
          <a:xfrm>
            <a:off x="5046133" y="212128"/>
            <a:ext cx="1490133" cy="762000"/>
          </a:xfrm>
          <a:prstGeom prst="rect">
            <a:avLst/>
          </a:prstGeom>
        </p:spPr>
      </p:pic>
      <p:sp>
        <p:nvSpPr>
          <p:cNvPr id="12" name="TextBox 11"/>
          <p:cNvSpPr txBox="1"/>
          <p:nvPr/>
        </p:nvSpPr>
        <p:spPr>
          <a:xfrm>
            <a:off x="387307" y="1295400"/>
            <a:ext cx="6318293" cy="954107"/>
          </a:xfrm>
          <a:prstGeom prst="rect">
            <a:avLst/>
          </a:prstGeom>
          <a:noFill/>
        </p:spPr>
        <p:txBody>
          <a:bodyPr wrap="square" rtlCol="0">
            <a:spAutoFit/>
          </a:bodyPr>
          <a:lstStyle/>
          <a:p>
            <a:endParaRPr lang="en-US" sz="2000" dirty="0"/>
          </a:p>
          <a:p>
            <a:pPr algn="ctr"/>
            <a:endParaRPr lang="en-US" b="1" dirty="0"/>
          </a:p>
          <a:p>
            <a:pPr algn="ctr"/>
            <a:r>
              <a:rPr lang="en-US" b="1" dirty="0">
                <a:latin typeface="Comic Sans MS" panose="030F0702030302020204" pitchFamily="66" charset="0"/>
              </a:rPr>
              <a:t>  </a:t>
            </a:r>
            <a:endParaRPr lang="en-US" sz="1600" b="1" dirty="0">
              <a:latin typeface="Comic Sans MS" panose="030F0702030302020204" pitchFamily="66" charset="0"/>
            </a:endParaRPr>
          </a:p>
        </p:txBody>
      </p:sp>
      <p:sp>
        <p:nvSpPr>
          <p:cNvPr id="2" name="Rectangle 1"/>
          <p:cNvSpPr/>
          <p:nvPr/>
        </p:nvSpPr>
        <p:spPr>
          <a:xfrm>
            <a:off x="593934" y="1295400"/>
            <a:ext cx="5730665" cy="7162800"/>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Documents and Settings\Administrator\Desktop\CONTRACT STAFF\Mr Adedeji Anointing0058.jpg"/>
          <p:cNvPicPr/>
          <p:nvPr/>
        </p:nvPicPr>
        <p:blipFill>
          <a:blip r:embed="rId3" cstate="print"/>
          <a:srcRect l="3071" r="4625"/>
          <a:stretch>
            <a:fillRect/>
          </a:stretch>
        </p:blipFill>
        <p:spPr bwMode="auto">
          <a:xfrm>
            <a:off x="685800" y="1371599"/>
            <a:ext cx="5486400" cy="7010401"/>
          </a:xfrm>
          <a:prstGeom prst="rect">
            <a:avLst/>
          </a:prstGeom>
          <a:noFill/>
          <a:ln w="9525">
            <a:noFill/>
            <a:miter lim="800000"/>
            <a:headEnd/>
            <a:tailEnd/>
          </a:ln>
        </p:spPr>
      </p:pic>
    </p:spTree>
    <p:extLst>
      <p:ext uri="{BB962C8B-B14F-4D97-AF65-F5344CB8AC3E}">
        <p14:creationId xmlns:p14="http://schemas.microsoft.com/office/powerpoint/2010/main" val="4851135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LC.jpg"/>
          <p:cNvPicPr>
            <a:picLocks noChangeAspect="1"/>
          </p:cNvPicPr>
          <p:nvPr/>
        </p:nvPicPr>
        <p:blipFill>
          <a:blip r:embed="rId2" cstate="print"/>
          <a:stretch>
            <a:fillRect/>
          </a:stretch>
        </p:blipFill>
        <p:spPr>
          <a:xfrm>
            <a:off x="5046133" y="212128"/>
            <a:ext cx="1490133" cy="762000"/>
          </a:xfrm>
          <a:prstGeom prst="rect">
            <a:avLst/>
          </a:prstGeom>
        </p:spPr>
      </p:pic>
      <p:sp>
        <p:nvSpPr>
          <p:cNvPr id="12" name="TextBox 11"/>
          <p:cNvSpPr txBox="1"/>
          <p:nvPr/>
        </p:nvSpPr>
        <p:spPr>
          <a:xfrm>
            <a:off x="387307" y="1295400"/>
            <a:ext cx="6318293" cy="954107"/>
          </a:xfrm>
          <a:prstGeom prst="rect">
            <a:avLst/>
          </a:prstGeom>
          <a:noFill/>
        </p:spPr>
        <p:txBody>
          <a:bodyPr wrap="square" rtlCol="0">
            <a:spAutoFit/>
          </a:bodyPr>
          <a:lstStyle/>
          <a:p>
            <a:endParaRPr lang="en-US" sz="2000" dirty="0"/>
          </a:p>
          <a:p>
            <a:pPr algn="ctr"/>
            <a:endParaRPr lang="en-US" b="1" dirty="0"/>
          </a:p>
          <a:p>
            <a:pPr algn="ctr"/>
            <a:r>
              <a:rPr lang="en-US" b="1" dirty="0">
                <a:latin typeface="Comic Sans MS" panose="030F0702030302020204" pitchFamily="66" charset="0"/>
              </a:rPr>
              <a:t>  </a:t>
            </a:r>
            <a:endParaRPr lang="en-US" sz="1600" b="1" dirty="0">
              <a:latin typeface="Comic Sans MS" panose="030F0702030302020204" pitchFamily="66" charset="0"/>
            </a:endParaRPr>
          </a:p>
        </p:txBody>
      </p:sp>
      <p:sp>
        <p:nvSpPr>
          <p:cNvPr id="2" name="Rectangle 1"/>
          <p:cNvSpPr/>
          <p:nvPr/>
        </p:nvSpPr>
        <p:spPr>
          <a:xfrm>
            <a:off x="593934" y="1295400"/>
            <a:ext cx="5730665" cy="7162800"/>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838200" y="1790802"/>
            <a:ext cx="4987535" cy="6501368"/>
          </a:xfrm>
          <a:prstGeom prst="rect">
            <a:avLst/>
          </a:prstGeom>
        </p:spPr>
      </p:pic>
    </p:spTree>
    <p:extLst>
      <p:ext uri="{BB962C8B-B14F-4D97-AF65-F5344CB8AC3E}">
        <p14:creationId xmlns:p14="http://schemas.microsoft.com/office/powerpoint/2010/main" val="10502136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LC.jpg"/>
          <p:cNvPicPr>
            <a:picLocks noChangeAspect="1"/>
          </p:cNvPicPr>
          <p:nvPr/>
        </p:nvPicPr>
        <p:blipFill>
          <a:blip r:embed="rId2" cstate="print"/>
          <a:stretch>
            <a:fillRect/>
          </a:stretch>
        </p:blipFill>
        <p:spPr>
          <a:xfrm>
            <a:off x="5046133" y="212128"/>
            <a:ext cx="1490133" cy="762000"/>
          </a:xfrm>
          <a:prstGeom prst="rect">
            <a:avLst/>
          </a:prstGeom>
        </p:spPr>
      </p:pic>
      <p:sp>
        <p:nvSpPr>
          <p:cNvPr id="12" name="TextBox 11"/>
          <p:cNvSpPr txBox="1"/>
          <p:nvPr/>
        </p:nvSpPr>
        <p:spPr>
          <a:xfrm>
            <a:off x="387307" y="1295400"/>
            <a:ext cx="6318293" cy="954107"/>
          </a:xfrm>
          <a:prstGeom prst="rect">
            <a:avLst/>
          </a:prstGeom>
          <a:noFill/>
        </p:spPr>
        <p:txBody>
          <a:bodyPr wrap="square" rtlCol="0">
            <a:spAutoFit/>
          </a:bodyPr>
          <a:lstStyle/>
          <a:p>
            <a:endParaRPr lang="en-US" sz="2000" dirty="0"/>
          </a:p>
          <a:p>
            <a:pPr algn="ctr"/>
            <a:endParaRPr lang="en-US" b="1" dirty="0"/>
          </a:p>
          <a:p>
            <a:pPr algn="ctr"/>
            <a:r>
              <a:rPr lang="en-US" b="1" dirty="0">
                <a:latin typeface="Comic Sans MS" panose="030F0702030302020204" pitchFamily="66" charset="0"/>
              </a:rPr>
              <a:t>  </a:t>
            </a:r>
            <a:endParaRPr lang="en-US" sz="1600" b="1" dirty="0">
              <a:latin typeface="Comic Sans MS" panose="030F0702030302020204" pitchFamily="66" charset="0"/>
            </a:endParaRPr>
          </a:p>
        </p:txBody>
      </p:sp>
      <p:sp>
        <p:nvSpPr>
          <p:cNvPr id="2" name="Rectangle 1"/>
          <p:cNvSpPr/>
          <p:nvPr/>
        </p:nvSpPr>
        <p:spPr>
          <a:xfrm>
            <a:off x="593934" y="1295400"/>
            <a:ext cx="5730666" cy="7162800"/>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934" y="1295400"/>
            <a:ext cx="5730666" cy="7162800"/>
          </a:xfrm>
          <a:prstGeom prst="rect">
            <a:avLst/>
          </a:prstGeom>
        </p:spPr>
      </p:pic>
    </p:spTree>
    <p:extLst>
      <p:ext uri="{BB962C8B-B14F-4D97-AF65-F5344CB8AC3E}">
        <p14:creationId xmlns:p14="http://schemas.microsoft.com/office/powerpoint/2010/main" val="34244820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LC.jpg"/>
          <p:cNvPicPr>
            <a:picLocks noChangeAspect="1"/>
          </p:cNvPicPr>
          <p:nvPr/>
        </p:nvPicPr>
        <p:blipFill>
          <a:blip r:embed="rId2" cstate="print"/>
          <a:stretch>
            <a:fillRect/>
          </a:stretch>
        </p:blipFill>
        <p:spPr>
          <a:xfrm>
            <a:off x="5046133" y="212128"/>
            <a:ext cx="1490133" cy="762000"/>
          </a:xfrm>
          <a:prstGeom prst="rect">
            <a:avLst/>
          </a:prstGeom>
        </p:spPr>
      </p:pic>
      <p:sp>
        <p:nvSpPr>
          <p:cNvPr id="12" name="TextBox 11"/>
          <p:cNvSpPr txBox="1"/>
          <p:nvPr/>
        </p:nvSpPr>
        <p:spPr>
          <a:xfrm>
            <a:off x="387307" y="1295400"/>
            <a:ext cx="6318293" cy="954107"/>
          </a:xfrm>
          <a:prstGeom prst="rect">
            <a:avLst/>
          </a:prstGeom>
          <a:noFill/>
        </p:spPr>
        <p:txBody>
          <a:bodyPr wrap="square" rtlCol="0">
            <a:spAutoFit/>
          </a:bodyPr>
          <a:lstStyle/>
          <a:p>
            <a:endParaRPr lang="en-US" sz="2000" dirty="0"/>
          </a:p>
          <a:p>
            <a:pPr algn="ctr"/>
            <a:endParaRPr lang="en-US" b="1" dirty="0"/>
          </a:p>
          <a:p>
            <a:pPr algn="ctr"/>
            <a:r>
              <a:rPr lang="en-US" b="1" dirty="0">
                <a:latin typeface="Comic Sans MS" panose="030F0702030302020204" pitchFamily="66" charset="0"/>
              </a:rPr>
              <a:t>  </a:t>
            </a:r>
            <a:endParaRPr lang="en-US" sz="1600" b="1" dirty="0">
              <a:latin typeface="Comic Sans MS" panose="030F0702030302020204" pitchFamily="66" charset="0"/>
            </a:endParaRPr>
          </a:p>
        </p:txBody>
      </p:sp>
      <p:sp>
        <p:nvSpPr>
          <p:cNvPr id="2" name="Rectangle 1"/>
          <p:cNvSpPr/>
          <p:nvPr/>
        </p:nvSpPr>
        <p:spPr>
          <a:xfrm>
            <a:off x="593934" y="1295400"/>
            <a:ext cx="5730665" cy="7162800"/>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944666" y="1535083"/>
            <a:ext cx="5029200" cy="6683433"/>
          </a:xfrm>
          <a:prstGeom prst="rect">
            <a:avLst/>
          </a:prstGeom>
        </p:spPr>
      </p:pic>
    </p:spTree>
    <p:extLst>
      <p:ext uri="{BB962C8B-B14F-4D97-AF65-F5344CB8AC3E}">
        <p14:creationId xmlns:p14="http://schemas.microsoft.com/office/powerpoint/2010/main" val="1492593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LC.jpg"/>
          <p:cNvPicPr>
            <a:picLocks noChangeAspect="1"/>
          </p:cNvPicPr>
          <p:nvPr/>
        </p:nvPicPr>
        <p:blipFill>
          <a:blip r:embed="rId2" cstate="print"/>
          <a:stretch>
            <a:fillRect/>
          </a:stretch>
        </p:blipFill>
        <p:spPr>
          <a:xfrm>
            <a:off x="5046133" y="212128"/>
            <a:ext cx="1490133" cy="762000"/>
          </a:xfrm>
          <a:prstGeom prst="rect">
            <a:avLst/>
          </a:prstGeom>
        </p:spPr>
      </p:pic>
      <p:sp>
        <p:nvSpPr>
          <p:cNvPr id="12" name="TextBox 11"/>
          <p:cNvSpPr txBox="1"/>
          <p:nvPr/>
        </p:nvSpPr>
        <p:spPr>
          <a:xfrm>
            <a:off x="387307" y="1295400"/>
            <a:ext cx="6318293" cy="954107"/>
          </a:xfrm>
          <a:prstGeom prst="rect">
            <a:avLst/>
          </a:prstGeom>
          <a:noFill/>
        </p:spPr>
        <p:txBody>
          <a:bodyPr wrap="square" rtlCol="0">
            <a:spAutoFit/>
          </a:bodyPr>
          <a:lstStyle/>
          <a:p>
            <a:endParaRPr lang="en-US" sz="2000" dirty="0"/>
          </a:p>
          <a:p>
            <a:pPr algn="ctr"/>
            <a:endParaRPr lang="en-US" b="1" dirty="0"/>
          </a:p>
          <a:p>
            <a:pPr algn="ctr"/>
            <a:r>
              <a:rPr lang="en-US" b="1" dirty="0">
                <a:latin typeface="Comic Sans MS" panose="030F0702030302020204" pitchFamily="66" charset="0"/>
              </a:rPr>
              <a:t>  </a:t>
            </a:r>
            <a:endParaRPr lang="en-US" sz="1600" b="1" dirty="0">
              <a:latin typeface="Comic Sans MS" panose="030F0702030302020204" pitchFamily="66" charset="0"/>
            </a:endParaRPr>
          </a:p>
        </p:txBody>
      </p:sp>
      <p:sp>
        <p:nvSpPr>
          <p:cNvPr id="2" name="Rectangle 1"/>
          <p:cNvSpPr/>
          <p:nvPr/>
        </p:nvSpPr>
        <p:spPr>
          <a:xfrm>
            <a:off x="593934" y="1295400"/>
            <a:ext cx="5730665" cy="7162800"/>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p:nvPr/>
        </p:nvPicPr>
        <p:blipFill>
          <a:blip r:embed="rId3"/>
          <a:stretch>
            <a:fillRect/>
          </a:stretch>
        </p:blipFill>
        <p:spPr>
          <a:xfrm>
            <a:off x="762000" y="1447800"/>
            <a:ext cx="5410200" cy="6858000"/>
          </a:xfrm>
          <a:prstGeom prst="rect">
            <a:avLst/>
          </a:prstGeom>
        </p:spPr>
      </p:pic>
    </p:spTree>
    <p:extLst>
      <p:ext uri="{BB962C8B-B14F-4D97-AF65-F5344CB8AC3E}">
        <p14:creationId xmlns:p14="http://schemas.microsoft.com/office/powerpoint/2010/main" val="12707811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LC.jpg"/>
          <p:cNvPicPr>
            <a:picLocks noChangeAspect="1"/>
          </p:cNvPicPr>
          <p:nvPr/>
        </p:nvPicPr>
        <p:blipFill>
          <a:blip r:embed="rId2" cstate="print"/>
          <a:stretch>
            <a:fillRect/>
          </a:stretch>
        </p:blipFill>
        <p:spPr>
          <a:xfrm>
            <a:off x="5046133" y="212128"/>
            <a:ext cx="1490133" cy="762000"/>
          </a:xfrm>
          <a:prstGeom prst="rect">
            <a:avLst/>
          </a:prstGeom>
        </p:spPr>
      </p:pic>
      <p:sp>
        <p:nvSpPr>
          <p:cNvPr id="12" name="TextBox 11"/>
          <p:cNvSpPr txBox="1"/>
          <p:nvPr/>
        </p:nvSpPr>
        <p:spPr>
          <a:xfrm>
            <a:off x="387307" y="1295400"/>
            <a:ext cx="6318293" cy="954107"/>
          </a:xfrm>
          <a:prstGeom prst="rect">
            <a:avLst/>
          </a:prstGeom>
          <a:noFill/>
        </p:spPr>
        <p:txBody>
          <a:bodyPr wrap="square" rtlCol="0">
            <a:spAutoFit/>
          </a:bodyPr>
          <a:lstStyle/>
          <a:p>
            <a:endParaRPr lang="en-US" sz="2000" dirty="0"/>
          </a:p>
          <a:p>
            <a:pPr algn="ctr"/>
            <a:endParaRPr lang="en-US" b="1" dirty="0"/>
          </a:p>
          <a:p>
            <a:pPr algn="ctr"/>
            <a:r>
              <a:rPr lang="en-US" b="1" dirty="0">
                <a:latin typeface="Comic Sans MS" panose="030F0702030302020204" pitchFamily="66" charset="0"/>
              </a:rPr>
              <a:t>  </a:t>
            </a:r>
            <a:endParaRPr lang="en-US" sz="1600" b="1" dirty="0">
              <a:latin typeface="Comic Sans MS" panose="030F0702030302020204" pitchFamily="66" charset="0"/>
            </a:endParaRPr>
          </a:p>
        </p:txBody>
      </p:sp>
      <p:sp>
        <p:nvSpPr>
          <p:cNvPr id="2" name="Rectangle 1"/>
          <p:cNvSpPr/>
          <p:nvPr/>
        </p:nvSpPr>
        <p:spPr>
          <a:xfrm>
            <a:off x="593934" y="1295400"/>
            <a:ext cx="5730665" cy="7162800"/>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9" y="1922563"/>
            <a:ext cx="5410201" cy="4783037"/>
          </a:xfrm>
          <a:prstGeom prst="rect">
            <a:avLst/>
          </a:prstGeom>
        </p:spPr>
      </p:pic>
    </p:spTree>
    <p:extLst>
      <p:ext uri="{BB962C8B-B14F-4D97-AF65-F5344CB8AC3E}">
        <p14:creationId xmlns:p14="http://schemas.microsoft.com/office/powerpoint/2010/main" val="21489116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t.jpg"/>
          <p:cNvPicPr>
            <a:picLocks noChangeAspect="1"/>
          </p:cNvPicPr>
          <p:nvPr/>
        </p:nvPicPr>
        <p:blipFill>
          <a:blip r:embed="rId2" cstate="print"/>
          <a:stretch>
            <a:fillRect/>
          </a:stretch>
        </p:blipFill>
        <p:spPr>
          <a:xfrm>
            <a:off x="171451" y="203201"/>
            <a:ext cx="1200150" cy="2133600"/>
          </a:xfrm>
          <a:prstGeom prst="rect">
            <a:avLst/>
          </a:prstGeom>
        </p:spPr>
      </p:pic>
      <p:sp>
        <p:nvSpPr>
          <p:cNvPr id="3" name="Rectangle 2"/>
          <p:cNvSpPr/>
          <p:nvPr/>
        </p:nvSpPr>
        <p:spPr>
          <a:xfrm>
            <a:off x="114300" y="2946400"/>
            <a:ext cx="44958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 y="3048000"/>
            <a:ext cx="48006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 y="2743200"/>
            <a:ext cx="49530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G 2.jpg"/>
          <p:cNvPicPr>
            <a:picLocks noChangeAspect="1"/>
          </p:cNvPicPr>
          <p:nvPr/>
        </p:nvPicPr>
        <p:blipFill>
          <a:blip r:embed="rId3" cstate="print"/>
          <a:stretch>
            <a:fillRect/>
          </a:stretch>
        </p:blipFill>
        <p:spPr>
          <a:xfrm>
            <a:off x="0" y="0"/>
            <a:ext cx="6858000" cy="9144000"/>
          </a:xfrm>
          <a:prstGeom prst="rect">
            <a:avLst/>
          </a:prstGeom>
        </p:spPr>
      </p:pic>
      <p:sp>
        <p:nvSpPr>
          <p:cNvPr id="11" name="Rectangle 10"/>
          <p:cNvSpPr/>
          <p:nvPr/>
        </p:nvSpPr>
        <p:spPr>
          <a:xfrm>
            <a:off x="304800" y="2895600"/>
            <a:ext cx="44958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NN BG.jpg"/>
          <p:cNvPicPr>
            <a:picLocks noChangeAspect="1"/>
          </p:cNvPicPr>
          <p:nvPr/>
        </p:nvPicPr>
        <p:blipFill>
          <a:blip r:embed="rId4" cstate="print"/>
          <a:stretch>
            <a:fillRect/>
          </a:stretch>
        </p:blipFill>
        <p:spPr>
          <a:xfrm>
            <a:off x="2986087" y="6818003"/>
            <a:ext cx="3581400" cy="2209800"/>
          </a:xfrm>
          <a:prstGeom prst="rect">
            <a:avLst/>
          </a:prstGeom>
          <a:ln>
            <a:noFill/>
          </a:ln>
          <a:effectLst>
            <a:softEdge rad="112500"/>
          </a:effectLst>
        </p:spPr>
      </p:pic>
      <p:pic>
        <p:nvPicPr>
          <p:cNvPr id="20" name="Picture 19" descr="LC.jpg"/>
          <p:cNvPicPr>
            <a:picLocks noChangeAspect="1"/>
          </p:cNvPicPr>
          <p:nvPr/>
        </p:nvPicPr>
        <p:blipFill>
          <a:blip r:embed="rId5" cstate="print"/>
          <a:stretch>
            <a:fillRect/>
          </a:stretch>
        </p:blipFill>
        <p:spPr>
          <a:xfrm>
            <a:off x="5046133" y="212128"/>
            <a:ext cx="1490133" cy="762000"/>
          </a:xfrm>
          <a:prstGeom prst="rect">
            <a:avLst/>
          </a:prstGeom>
        </p:spPr>
      </p:pic>
      <p:sp>
        <p:nvSpPr>
          <p:cNvPr id="12" name="TextBox 11"/>
          <p:cNvSpPr txBox="1"/>
          <p:nvPr/>
        </p:nvSpPr>
        <p:spPr>
          <a:xfrm>
            <a:off x="-2514600" y="2895600"/>
            <a:ext cx="9753600" cy="1938992"/>
          </a:xfrm>
          <a:prstGeom prst="rect">
            <a:avLst/>
          </a:prstGeom>
          <a:noFill/>
        </p:spPr>
        <p:txBody>
          <a:bodyPr wrap="square" rtlCol="0">
            <a:spAutoFit/>
          </a:bodyPr>
          <a:lstStyle/>
          <a:p>
            <a:pPr algn="ctr"/>
            <a:r>
              <a:rPr lang="en-US" sz="4000" b="1" dirty="0">
                <a:solidFill>
                  <a:srgbClr val="C00000"/>
                </a:solidFill>
                <a:latin typeface="Comic Sans MS" panose="030F0702030302020204" pitchFamily="66" charset="0"/>
              </a:rPr>
              <a:t>SITE</a:t>
            </a:r>
          </a:p>
          <a:p>
            <a:pPr algn="ctr"/>
            <a:r>
              <a:rPr lang="en-US" sz="4000" b="1" dirty="0">
                <a:solidFill>
                  <a:srgbClr val="C00000"/>
                </a:solidFill>
                <a:latin typeface="Comic Sans MS" panose="030F0702030302020204" pitchFamily="66" charset="0"/>
              </a:rPr>
              <a:t>PICTURES</a:t>
            </a:r>
            <a:endParaRPr lang="en-US" sz="4000" b="1" dirty="0">
              <a:latin typeface="Comic Sans MS" panose="030F0702030302020204" pitchFamily="66" charset="0"/>
            </a:endParaRPr>
          </a:p>
          <a:p>
            <a:r>
              <a:rPr lang="en-US" sz="4000" b="1" dirty="0">
                <a:latin typeface="Comic Sans MS" panose="030F0702030302020204" pitchFamily="66" charset="0"/>
              </a:rPr>
              <a:t> </a:t>
            </a:r>
          </a:p>
        </p:txBody>
      </p:sp>
      <p:pic>
        <p:nvPicPr>
          <p:cNvPr id="15" name="Picture 14" descr="C:\Users\LEGO CONSULT\AppData\Local\Microsoft\Windows\INetCache\Content.Word\IMG-20201207-WA0018.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 y="5232401"/>
            <a:ext cx="2681287" cy="3606799"/>
          </a:xfrm>
          <a:prstGeom prst="rect">
            <a:avLst/>
          </a:prstGeom>
          <a:noFill/>
          <a:ln>
            <a:noFill/>
          </a:ln>
        </p:spPr>
      </p:pic>
      <p:pic>
        <p:nvPicPr>
          <p:cNvPr id="16" name="Picture 15" descr="C:\Users\LEGO CONSULT\AppData\Local\Microsoft\Windows\INetCache\Content.Word\IMG-20201207-WA0019.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90887" y="5232401"/>
            <a:ext cx="2681287" cy="3453771"/>
          </a:xfrm>
          <a:prstGeom prst="rect">
            <a:avLst/>
          </a:prstGeom>
          <a:noFill/>
          <a:ln>
            <a:noFill/>
          </a:ln>
        </p:spPr>
      </p:pic>
    </p:spTree>
    <p:extLst>
      <p:ext uri="{BB962C8B-B14F-4D97-AF65-F5344CB8AC3E}">
        <p14:creationId xmlns:p14="http://schemas.microsoft.com/office/powerpoint/2010/main" val="12056622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LC.jpg"/>
          <p:cNvPicPr>
            <a:picLocks noChangeAspect="1"/>
          </p:cNvPicPr>
          <p:nvPr/>
        </p:nvPicPr>
        <p:blipFill>
          <a:blip r:embed="rId3" cstate="print"/>
          <a:stretch>
            <a:fillRect/>
          </a:stretch>
        </p:blipFill>
        <p:spPr>
          <a:xfrm>
            <a:off x="5046133" y="212128"/>
            <a:ext cx="1490133" cy="762000"/>
          </a:xfrm>
          <a:prstGeom prst="rect">
            <a:avLst/>
          </a:prstGeom>
        </p:spPr>
      </p:pic>
      <p:sp>
        <p:nvSpPr>
          <p:cNvPr id="12" name="TextBox 11"/>
          <p:cNvSpPr txBox="1"/>
          <p:nvPr/>
        </p:nvSpPr>
        <p:spPr>
          <a:xfrm>
            <a:off x="387307" y="1295400"/>
            <a:ext cx="6318293" cy="954107"/>
          </a:xfrm>
          <a:prstGeom prst="rect">
            <a:avLst/>
          </a:prstGeom>
          <a:noFill/>
        </p:spPr>
        <p:txBody>
          <a:bodyPr wrap="square" rtlCol="0">
            <a:spAutoFit/>
          </a:bodyPr>
          <a:lstStyle/>
          <a:p>
            <a:endParaRPr lang="en-US" sz="2000" dirty="0"/>
          </a:p>
          <a:p>
            <a:pPr algn="ctr"/>
            <a:endParaRPr lang="en-US" b="1" dirty="0"/>
          </a:p>
          <a:p>
            <a:pPr algn="ctr"/>
            <a:r>
              <a:rPr lang="en-US" b="1" dirty="0">
                <a:latin typeface="Comic Sans MS" panose="030F0702030302020204" pitchFamily="66" charset="0"/>
              </a:rPr>
              <a:t>  </a:t>
            </a:r>
            <a:endParaRPr lang="en-US" sz="1600" b="1" dirty="0">
              <a:latin typeface="Comic Sans MS" panose="030F0702030302020204" pitchFamily="66" charset="0"/>
            </a:endParaRPr>
          </a:p>
        </p:txBody>
      </p:sp>
      <p:sp>
        <p:nvSpPr>
          <p:cNvPr id="18" name="TextBox 17"/>
          <p:cNvSpPr txBox="1"/>
          <p:nvPr/>
        </p:nvSpPr>
        <p:spPr>
          <a:xfrm>
            <a:off x="-12743" y="171271"/>
            <a:ext cx="4584743" cy="1200329"/>
          </a:xfrm>
          <a:prstGeom prst="rect">
            <a:avLst/>
          </a:prstGeom>
          <a:noFill/>
        </p:spPr>
        <p:txBody>
          <a:bodyPr wrap="square" rtlCol="0">
            <a:spAutoFit/>
          </a:bodyPr>
          <a:lstStyle/>
          <a:p>
            <a:pPr algn="ctr"/>
            <a:r>
              <a:rPr lang="en-US" b="1" dirty="0">
                <a:solidFill>
                  <a:schemeClr val="accent3">
                    <a:lumMod val="50000"/>
                  </a:schemeClr>
                </a:solidFill>
                <a:latin typeface="Comic Sans MS" panose="030F0702030302020204" pitchFamily="66" charset="0"/>
              </a:rPr>
              <a:t>UBEC, ILAWE- JUNIOR GIRLS MODEL SECONDARY SCHOOL, EKITI STATE</a:t>
            </a:r>
          </a:p>
          <a:p>
            <a:pPr algn="ctr"/>
            <a:r>
              <a:rPr lang="en-US" b="1" dirty="0">
                <a:latin typeface="Comic Sans MS" panose="030F0702030302020204" pitchFamily="66" charset="0"/>
              </a:rPr>
              <a:t> </a:t>
            </a:r>
          </a:p>
        </p:txBody>
      </p:sp>
      <p:pic>
        <p:nvPicPr>
          <p:cNvPr id="17" name="Picture 16" descr="IMG-20160229-WA000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260389"/>
            <a:ext cx="4174067" cy="2168611"/>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191" y="3655760"/>
            <a:ext cx="4320160" cy="2377546"/>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329" y="6224897"/>
            <a:ext cx="5102247" cy="2151176"/>
          </a:xfrm>
          <a:prstGeom prst="rect">
            <a:avLst/>
          </a:prstGeom>
        </p:spPr>
      </p:pic>
    </p:spTree>
    <p:extLst>
      <p:ext uri="{BB962C8B-B14F-4D97-AF65-F5344CB8AC3E}">
        <p14:creationId xmlns:p14="http://schemas.microsoft.com/office/powerpoint/2010/main" val="21675591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t.jpg"/>
          <p:cNvPicPr>
            <a:picLocks noChangeAspect="1"/>
          </p:cNvPicPr>
          <p:nvPr/>
        </p:nvPicPr>
        <p:blipFill>
          <a:blip r:embed="rId2" cstate="print"/>
          <a:stretch>
            <a:fillRect/>
          </a:stretch>
        </p:blipFill>
        <p:spPr>
          <a:xfrm>
            <a:off x="171451" y="203201"/>
            <a:ext cx="1200150" cy="2133600"/>
          </a:xfrm>
          <a:prstGeom prst="rect">
            <a:avLst/>
          </a:prstGeom>
        </p:spPr>
      </p:pic>
      <p:sp>
        <p:nvSpPr>
          <p:cNvPr id="3" name="Rectangle 2"/>
          <p:cNvSpPr/>
          <p:nvPr/>
        </p:nvSpPr>
        <p:spPr>
          <a:xfrm>
            <a:off x="114300" y="2946400"/>
            <a:ext cx="44958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 y="3048000"/>
            <a:ext cx="48006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 y="2743200"/>
            <a:ext cx="49530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G 2.jpg"/>
          <p:cNvPicPr>
            <a:picLocks noChangeAspect="1"/>
          </p:cNvPicPr>
          <p:nvPr/>
        </p:nvPicPr>
        <p:blipFill>
          <a:blip r:embed="rId3" cstate="print"/>
          <a:stretch>
            <a:fillRect/>
          </a:stretch>
        </p:blipFill>
        <p:spPr>
          <a:xfrm>
            <a:off x="0" y="0"/>
            <a:ext cx="6858000" cy="9144000"/>
          </a:xfrm>
          <a:prstGeom prst="rect">
            <a:avLst/>
          </a:prstGeom>
        </p:spPr>
      </p:pic>
      <p:pic>
        <p:nvPicPr>
          <p:cNvPr id="7" name="Picture 6" descr="LC.jpg"/>
          <p:cNvPicPr>
            <a:picLocks noChangeAspect="1"/>
          </p:cNvPicPr>
          <p:nvPr/>
        </p:nvPicPr>
        <p:blipFill>
          <a:blip r:embed="rId4" cstate="print"/>
          <a:stretch>
            <a:fillRect/>
          </a:stretch>
        </p:blipFill>
        <p:spPr>
          <a:xfrm>
            <a:off x="5063066" y="304800"/>
            <a:ext cx="1490133" cy="762000"/>
          </a:xfrm>
          <a:prstGeom prst="rect">
            <a:avLst/>
          </a:prstGeom>
        </p:spPr>
      </p:pic>
      <p:sp>
        <p:nvSpPr>
          <p:cNvPr id="11" name="Rectangle 10"/>
          <p:cNvSpPr/>
          <p:nvPr/>
        </p:nvSpPr>
        <p:spPr>
          <a:xfrm>
            <a:off x="304800" y="2895600"/>
            <a:ext cx="44958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NN BG.jpg"/>
          <p:cNvPicPr>
            <a:picLocks noChangeAspect="1"/>
          </p:cNvPicPr>
          <p:nvPr/>
        </p:nvPicPr>
        <p:blipFill>
          <a:blip r:embed="rId5" cstate="print"/>
          <a:stretch>
            <a:fillRect/>
          </a:stretch>
        </p:blipFill>
        <p:spPr>
          <a:xfrm>
            <a:off x="2209800" y="6400800"/>
            <a:ext cx="3581400" cy="2209800"/>
          </a:xfrm>
          <a:prstGeom prst="rect">
            <a:avLst/>
          </a:prstGeom>
          <a:ln>
            <a:noFill/>
          </a:ln>
          <a:effectLst>
            <a:softEdge rad="112500"/>
          </a:effectLst>
        </p:spPr>
      </p:pic>
      <p:pic>
        <p:nvPicPr>
          <p:cNvPr id="16" name="Picture 15" descr="abt.jpg"/>
          <p:cNvPicPr>
            <a:picLocks noChangeAspect="1"/>
          </p:cNvPicPr>
          <p:nvPr/>
        </p:nvPicPr>
        <p:blipFill>
          <a:blip r:embed="rId2" cstate="print">
            <a:lum bright="70000" contrast="-70000"/>
          </a:blip>
          <a:stretch>
            <a:fillRect/>
          </a:stretch>
        </p:blipFill>
        <p:spPr>
          <a:xfrm>
            <a:off x="381000" y="1905000"/>
            <a:ext cx="3352800" cy="3352800"/>
          </a:xfrm>
          <a:prstGeom prst="rect">
            <a:avLst/>
          </a:prstGeom>
        </p:spPr>
      </p:pic>
      <p:sp>
        <p:nvSpPr>
          <p:cNvPr id="12" name="TextBox 11"/>
          <p:cNvSpPr txBox="1"/>
          <p:nvPr/>
        </p:nvSpPr>
        <p:spPr>
          <a:xfrm>
            <a:off x="228600" y="1676400"/>
            <a:ext cx="5486400" cy="4062651"/>
          </a:xfrm>
          <a:prstGeom prst="rect">
            <a:avLst/>
          </a:prstGeom>
          <a:noFill/>
        </p:spPr>
        <p:txBody>
          <a:bodyPr wrap="square" rtlCol="0">
            <a:spAutoFit/>
          </a:bodyPr>
          <a:lstStyle/>
          <a:p>
            <a:r>
              <a:rPr lang="en-US" sz="2400" b="1" u="sng" dirty="0">
                <a:solidFill>
                  <a:srgbClr val="C00000"/>
                </a:solidFill>
                <a:latin typeface="Comic Sans MS" pitchFamily="66" charset="0"/>
              </a:rPr>
              <a:t>ABOUT US</a:t>
            </a:r>
            <a:endParaRPr lang="en-US" sz="2400" u="sng" dirty="0">
              <a:solidFill>
                <a:srgbClr val="C00000"/>
              </a:solidFill>
              <a:latin typeface="Comic Sans MS" pitchFamily="66" charset="0"/>
            </a:endParaRPr>
          </a:p>
          <a:p>
            <a:endParaRPr lang="en-US" dirty="0">
              <a:solidFill>
                <a:schemeClr val="tx2"/>
              </a:solidFill>
              <a:latin typeface="Comic Sans MS" pitchFamily="66" charset="0"/>
            </a:endParaRPr>
          </a:p>
          <a:p>
            <a:r>
              <a:rPr lang="en-US" dirty="0">
                <a:solidFill>
                  <a:schemeClr val="bg2">
                    <a:lumMod val="25000"/>
                  </a:schemeClr>
                </a:solidFill>
                <a:latin typeface="Comic Sans MS" pitchFamily="66" charset="0"/>
              </a:rPr>
              <a:t>Incorporated in </a:t>
            </a:r>
            <a:r>
              <a:rPr lang="en-US" b="1" dirty="0">
                <a:solidFill>
                  <a:schemeClr val="bg2">
                    <a:lumMod val="25000"/>
                  </a:schemeClr>
                </a:solidFill>
                <a:latin typeface="Comic Sans MS" pitchFamily="66" charset="0"/>
              </a:rPr>
              <a:t>December 1997</a:t>
            </a:r>
            <a:r>
              <a:rPr lang="en-US" dirty="0">
                <a:solidFill>
                  <a:schemeClr val="bg2">
                    <a:lumMod val="25000"/>
                  </a:schemeClr>
                </a:solidFill>
                <a:latin typeface="Comic Sans MS" pitchFamily="66" charset="0"/>
              </a:rPr>
              <a:t> as a business enterprise in Architectural design and later metamorphosed to a limited liability company in Architecture, Building Construction, Real Estate and Interior Design; We are a firm of multi-disciplinary professionals with expertise in different phases of project development and implementation.</a:t>
            </a:r>
            <a:r>
              <a:rPr lang="en-US" b="1" dirty="0">
                <a:solidFill>
                  <a:schemeClr val="bg2">
                    <a:lumMod val="25000"/>
                  </a:schemeClr>
                </a:solidFill>
                <a:latin typeface="Comic Sans MS" pitchFamily="66" charset="0"/>
              </a:rPr>
              <a:t> LEGO CONSULT</a:t>
            </a:r>
            <a:r>
              <a:rPr lang="en-US" dirty="0">
                <a:solidFill>
                  <a:schemeClr val="bg2">
                    <a:lumMod val="25000"/>
                  </a:schemeClr>
                </a:solidFill>
                <a:latin typeface="Comic Sans MS" pitchFamily="66" charset="0"/>
              </a:rPr>
              <a:t> has been responding to an increasingly complex environment in the design and construction market. </a:t>
            </a:r>
          </a:p>
          <a:p>
            <a:endParaRPr lang="en-US" dirty="0">
              <a:solidFill>
                <a:schemeClr val="bg2">
                  <a:lumMod val="25000"/>
                </a:schemeClr>
              </a:solidFill>
            </a:endParaRPr>
          </a:p>
        </p:txBody>
      </p:sp>
      <p:pic>
        <p:nvPicPr>
          <p:cNvPr id="13" name="Picture 12" descr="NN BG.jpg"/>
          <p:cNvPicPr>
            <a:picLocks noChangeAspect="1"/>
          </p:cNvPicPr>
          <p:nvPr/>
        </p:nvPicPr>
        <p:blipFill>
          <a:blip r:embed="rId5" cstate="print"/>
          <a:stretch>
            <a:fillRect/>
          </a:stretch>
        </p:blipFill>
        <p:spPr>
          <a:xfrm>
            <a:off x="2209800" y="6400800"/>
            <a:ext cx="3581400" cy="2209800"/>
          </a:xfrm>
          <a:prstGeom prst="rect">
            <a:avLst/>
          </a:prstGeom>
          <a:ln>
            <a:noFill/>
          </a:ln>
          <a:effectLst>
            <a:softEdge rad="112500"/>
          </a:effectLst>
        </p:spPr>
      </p:pic>
      <p:pic>
        <p:nvPicPr>
          <p:cNvPr id="15" name="Picture 14" descr="C:\Users\LEGO CONSULT\Desktop\UBEC ROAD PICS\IMG-20191025-WA0019.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 y="6286500"/>
            <a:ext cx="2889738" cy="2195751"/>
          </a:xfrm>
          <a:prstGeom prst="rect">
            <a:avLst/>
          </a:prstGeom>
          <a:noFill/>
          <a:ln>
            <a:noFill/>
          </a:ln>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26423" y="5998947"/>
            <a:ext cx="3253154" cy="2840253"/>
          </a:xfrm>
          <a:prstGeom prst="rect">
            <a:avLst/>
          </a:prstGeom>
        </p:spPr>
      </p:pic>
      <p:sp>
        <p:nvSpPr>
          <p:cNvPr id="19" name="TextBox 18"/>
          <p:cNvSpPr txBox="1"/>
          <p:nvPr/>
        </p:nvSpPr>
        <p:spPr>
          <a:xfrm>
            <a:off x="3326423" y="5911185"/>
            <a:ext cx="3811031" cy="646331"/>
          </a:xfrm>
          <a:prstGeom prst="rect">
            <a:avLst/>
          </a:prstGeom>
          <a:noFill/>
        </p:spPr>
        <p:txBody>
          <a:bodyPr wrap="square" rtlCol="0">
            <a:spAutoFit/>
          </a:bodyPr>
          <a:lstStyle/>
          <a:p>
            <a:r>
              <a:rPr lang="en-US" dirty="0" smtClean="0">
                <a:solidFill>
                  <a:schemeClr val="accent1">
                    <a:lumMod val="50000"/>
                  </a:schemeClr>
                </a:solidFill>
              </a:rPr>
              <a:t>JOHN HOLT DEMOLITION, APAPA</a:t>
            </a:r>
            <a:endParaRPr lang="en-US" dirty="0">
              <a:solidFill>
                <a:schemeClr val="accent1">
                  <a:lumMod val="50000"/>
                </a:schemeClr>
              </a:solidFill>
            </a:endParaRPr>
          </a:p>
        </p:txBody>
      </p:sp>
      <p:sp>
        <p:nvSpPr>
          <p:cNvPr id="20" name="TextBox 19"/>
          <p:cNvSpPr txBox="1"/>
          <p:nvPr/>
        </p:nvSpPr>
        <p:spPr>
          <a:xfrm>
            <a:off x="266699" y="8181276"/>
            <a:ext cx="3467101" cy="369332"/>
          </a:xfrm>
          <a:prstGeom prst="rect">
            <a:avLst/>
          </a:prstGeom>
          <a:noFill/>
        </p:spPr>
        <p:txBody>
          <a:bodyPr wrap="square" rtlCol="0">
            <a:spAutoFit/>
          </a:bodyPr>
          <a:lstStyle/>
          <a:p>
            <a:r>
              <a:rPr lang="en-US" dirty="0" smtClean="0"/>
              <a:t>GMT BONDED TERMINAL</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LC.jpg"/>
          <p:cNvPicPr>
            <a:picLocks noChangeAspect="1"/>
          </p:cNvPicPr>
          <p:nvPr/>
        </p:nvPicPr>
        <p:blipFill>
          <a:blip r:embed="rId3" cstate="print"/>
          <a:stretch>
            <a:fillRect/>
          </a:stretch>
        </p:blipFill>
        <p:spPr>
          <a:xfrm>
            <a:off x="5046133" y="212128"/>
            <a:ext cx="1490133" cy="762000"/>
          </a:xfrm>
          <a:prstGeom prst="rect">
            <a:avLst/>
          </a:prstGeom>
        </p:spPr>
      </p:pic>
      <p:sp>
        <p:nvSpPr>
          <p:cNvPr id="12" name="TextBox 11"/>
          <p:cNvSpPr txBox="1"/>
          <p:nvPr/>
        </p:nvSpPr>
        <p:spPr>
          <a:xfrm>
            <a:off x="387307" y="1295400"/>
            <a:ext cx="6318293" cy="954107"/>
          </a:xfrm>
          <a:prstGeom prst="rect">
            <a:avLst/>
          </a:prstGeom>
          <a:noFill/>
        </p:spPr>
        <p:txBody>
          <a:bodyPr wrap="square" rtlCol="0">
            <a:spAutoFit/>
          </a:bodyPr>
          <a:lstStyle/>
          <a:p>
            <a:endParaRPr lang="en-US" sz="2000" dirty="0"/>
          </a:p>
          <a:p>
            <a:pPr algn="ctr"/>
            <a:endParaRPr lang="en-US" b="1" dirty="0"/>
          </a:p>
          <a:p>
            <a:pPr algn="ctr"/>
            <a:r>
              <a:rPr lang="en-US" b="1" dirty="0">
                <a:latin typeface="Comic Sans MS" panose="030F0702030302020204" pitchFamily="66" charset="0"/>
              </a:rPr>
              <a:t>  </a:t>
            </a:r>
            <a:endParaRPr lang="en-US" sz="1600" b="1" dirty="0">
              <a:latin typeface="Comic Sans MS" panose="030F0702030302020204" pitchFamily="66" charset="0"/>
            </a:endParaRPr>
          </a:p>
        </p:txBody>
      </p:sp>
      <p:sp>
        <p:nvSpPr>
          <p:cNvPr id="18" name="TextBox 17"/>
          <p:cNvSpPr txBox="1"/>
          <p:nvPr/>
        </p:nvSpPr>
        <p:spPr>
          <a:xfrm>
            <a:off x="0" y="392668"/>
            <a:ext cx="4584743" cy="400110"/>
          </a:xfrm>
          <a:prstGeom prst="rect">
            <a:avLst/>
          </a:prstGeom>
          <a:noFill/>
        </p:spPr>
        <p:txBody>
          <a:bodyPr wrap="square" rtlCol="0">
            <a:spAutoFit/>
          </a:bodyPr>
          <a:lstStyle/>
          <a:p>
            <a:pPr algn="ctr"/>
            <a:r>
              <a:rPr lang="en-US" sz="2000" b="1" dirty="0">
                <a:solidFill>
                  <a:schemeClr val="accent3">
                    <a:lumMod val="50000"/>
                  </a:schemeClr>
                </a:solidFill>
                <a:latin typeface="Comic Sans MS" panose="030F0702030302020204" pitchFamily="66" charset="0"/>
              </a:rPr>
              <a:t>FALANA CHAMBERS, ADO-EKITI</a:t>
            </a:r>
            <a:endParaRPr lang="en-US" sz="2000" b="1" dirty="0">
              <a:latin typeface="Comic Sans MS" panose="030F0702030302020204" pitchFamily="66" charset="0"/>
            </a:endParaRPr>
          </a:p>
        </p:txBody>
      </p:sp>
      <p:pic>
        <p:nvPicPr>
          <p:cNvPr id="14" name="Picture 13" descr="C:\Users\JIDE\Desktop\NEW PIX\photo.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452036"/>
            <a:ext cx="5212363" cy="3272364"/>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15866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LC.jpg"/>
          <p:cNvPicPr>
            <a:picLocks noChangeAspect="1"/>
          </p:cNvPicPr>
          <p:nvPr/>
        </p:nvPicPr>
        <p:blipFill>
          <a:blip r:embed="rId3" cstate="print"/>
          <a:stretch>
            <a:fillRect/>
          </a:stretch>
        </p:blipFill>
        <p:spPr>
          <a:xfrm>
            <a:off x="5046133" y="212128"/>
            <a:ext cx="1490133" cy="762000"/>
          </a:xfrm>
          <a:prstGeom prst="rect">
            <a:avLst/>
          </a:prstGeom>
        </p:spPr>
      </p:pic>
      <p:sp>
        <p:nvSpPr>
          <p:cNvPr id="12" name="TextBox 11"/>
          <p:cNvSpPr txBox="1"/>
          <p:nvPr/>
        </p:nvSpPr>
        <p:spPr>
          <a:xfrm>
            <a:off x="387307" y="1295400"/>
            <a:ext cx="6318293" cy="954107"/>
          </a:xfrm>
          <a:prstGeom prst="rect">
            <a:avLst/>
          </a:prstGeom>
          <a:noFill/>
        </p:spPr>
        <p:txBody>
          <a:bodyPr wrap="square" rtlCol="0">
            <a:spAutoFit/>
          </a:bodyPr>
          <a:lstStyle/>
          <a:p>
            <a:endParaRPr lang="en-US" sz="2000" dirty="0"/>
          </a:p>
          <a:p>
            <a:pPr algn="ctr"/>
            <a:endParaRPr lang="en-US" b="1" dirty="0"/>
          </a:p>
          <a:p>
            <a:pPr algn="ctr"/>
            <a:r>
              <a:rPr lang="en-US" b="1" dirty="0">
                <a:latin typeface="Comic Sans MS" panose="030F0702030302020204" pitchFamily="66" charset="0"/>
              </a:rPr>
              <a:t>  </a:t>
            </a:r>
            <a:endParaRPr lang="en-US" sz="1600" b="1" dirty="0">
              <a:latin typeface="Comic Sans MS" panose="030F0702030302020204" pitchFamily="66" charset="0"/>
            </a:endParaRPr>
          </a:p>
        </p:txBody>
      </p:sp>
      <p:sp>
        <p:nvSpPr>
          <p:cNvPr id="18" name="TextBox 17"/>
          <p:cNvSpPr txBox="1"/>
          <p:nvPr/>
        </p:nvSpPr>
        <p:spPr>
          <a:xfrm>
            <a:off x="43249" y="355889"/>
            <a:ext cx="4584743" cy="707886"/>
          </a:xfrm>
          <a:prstGeom prst="rect">
            <a:avLst/>
          </a:prstGeom>
          <a:noFill/>
        </p:spPr>
        <p:txBody>
          <a:bodyPr wrap="square" rtlCol="0">
            <a:spAutoFit/>
          </a:bodyPr>
          <a:lstStyle/>
          <a:p>
            <a:pPr algn="ctr"/>
            <a:r>
              <a:rPr lang="en-US" sz="2000" b="1" dirty="0">
                <a:solidFill>
                  <a:schemeClr val="accent3">
                    <a:lumMod val="50000"/>
                  </a:schemeClr>
                </a:solidFill>
                <a:latin typeface="Comic Sans MS" panose="030F0702030302020204" pitchFamily="66" charset="0"/>
              </a:rPr>
              <a:t>YEMKEM PHARMACEUTICAL</a:t>
            </a:r>
          </a:p>
          <a:p>
            <a:pPr algn="ctr"/>
            <a:r>
              <a:rPr lang="en-US" sz="2000" b="1" dirty="0">
                <a:solidFill>
                  <a:schemeClr val="accent3">
                    <a:lumMod val="50000"/>
                  </a:schemeClr>
                </a:solidFill>
                <a:latin typeface="Comic Sans MS" panose="030F0702030302020204" pitchFamily="66" charset="0"/>
              </a:rPr>
              <a:t>FACTORY</a:t>
            </a:r>
            <a:endParaRPr lang="en-US" sz="2000" b="1" dirty="0">
              <a:latin typeface="Comic Sans MS" panose="030F0702030302020204" pitchFamily="66" charset="0"/>
            </a:endParaRPr>
          </a:p>
        </p:txBody>
      </p:sp>
      <p:pic>
        <p:nvPicPr>
          <p:cNvPr id="11" name="Picture 10" descr="C:\Users\JIDE\AppData\Local\Temp\photo 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6324600"/>
            <a:ext cx="4652317" cy="2286000"/>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C:\Users\JIDE\AppData\Local\Temp\photo 1-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6235" y="3640415"/>
            <a:ext cx="4534964" cy="2320801"/>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C:\Users\JIDE\Desktop\UBEC PIX\IMG-20160629-WA0006.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0" y="1098055"/>
            <a:ext cx="4599244" cy="2302903"/>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567562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LC.jpg"/>
          <p:cNvPicPr>
            <a:picLocks noChangeAspect="1"/>
          </p:cNvPicPr>
          <p:nvPr/>
        </p:nvPicPr>
        <p:blipFill>
          <a:blip r:embed="rId3" cstate="print"/>
          <a:stretch>
            <a:fillRect/>
          </a:stretch>
        </p:blipFill>
        <p:spPr>
          <a:xfrm>
            <a:off x="5046133" y="212128"/>
            <a:ext cx="1490133" cy="762000"/>
          </a:xfrm>
          <a:prstGeom prst="rect">
            <a:avLst/>
          </a:prstGeom>
        </p:spPr>
      </p:pic>
      <p:sp>
        <p:nvSpPr>
          <p:cNvPr id="12" name="TextBox 11"/>
          <p:cNvSpPr txBox="1"/>
          <p:nvPr/>
        </p:nvSpPr>
        <p:spPr>
          <a:xfrm>
            <a:off x="387307" y="1295400"/>
            <a:ext cx="6318293" cy="954107"/>
          </a:xfrm>
          <a:prstGeom prst="rect">
            <a:avLst/>
          </a:prstGeom>
          <a:noFill/>
        </p:spPr>
        <p:txBody>
          <a:bodyPr wrap="square" rtlCol="0">
            <a:spAutoFit/>
          </a:bodyPr>
          <a:lstStyle/>
          <a:p>
            <a:endParaRPr lang="en-US" sz="2000" dirty="0"/>
          </a:p>
          <a:p>
            <a:pPr algn="ctr"/>
            <a:endParaRPr lang="en-US" b="1" dirty="0"/>
          </a:p>
          <a:p>
            <a:pPr algn="ctr"/>
            <a:r>
              <a:rPr lang="en-US" b="1" dirty="0">
                <a:latin typeface="Comic Sans MS" panose="030F0702030302020204" pitchFamily="66" charset="0"/>
              </a:rPr>
              <a:t>  </a:t>
            </a:r>
            <a:endParaRPr lang="en-US" sz="1600" b="1" dirty="0">
              <a:latin typeface="Comic Sans MS" panose="030F0702030302020204" pitchFamily="66" charset="0"/>
            </a:endParaRPr>
          </a:p>
        </p:txBody>
      </p:sp>
      <p:sp>
        <p:nvSpPr>
          <p:cNvPr id="8" name="TextBox 7"/>
          <p:cNvSpPr txBox="1"/>
          <p:nvPr/>
        </p:nvSpPr>
        <p:spPr>
          <a:xfrm>
            <a:off x="43249" y="355889"/>
            <a:ext cx="4584743" cy="707886"/>
          </a:xfrm>
          <a:prstGeom prst="rect">
            <a:avLst/>
          </a:prstGeom>
          <a:noFill/>
        </p:spPr>
        <p:txBody>
          <a:bodyPr wrap="square" rtlCol="0">
            <a:spAutoFit/>
          </a:bodyPr>
          <a:lstStyle/>
          <a:p>
            <a:pPr algn="ctr"/>
            <a:r>
              <a:rPr lang="en-US" sz="2000" b="1" dirty="0" smtClean="0">
                <a:solidFill>
                  <a:schemeClr val="accent3">
                    <a:lumMod val="50000"/>
                  </a:schemeClr>
                </a:solidFill>
                <a:latin typeface="Comic Sans MS" panose="030F0702030302020204" pitchFamily="66" charset="0"/>
              </a:rPr>
              <a:t>PRESTIGE PAINT FACTORY RENOVATION</a:t>
            </a:r>
            <a:endParaRPr lang="en-US" sz="2000" b="1" dirty="0">
              <a:latin typeface="Comic Sans MS" panose="030F0702030302020204" pitchFamily="66"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075" y="1127482"/>
            <a:ext cx="5001721" cy="2924052"/>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797" y="4580481"/>
            <a:ext cx="5088163" cy="2992725"/>
          </a:xfrm>
          <a:prstGeom prst="rect">
            <a:avLst/>
          </a:prstGeom>
        </p:spPr>
      </p:pic>
      <p:sp>
        <p:nvSpPr>
          <p:cNvPr id="15" name="TextBox 14"/>
          <p:cNvSpPr txBox="1"/>
          <p:nvPr/>
        </p:nvSpPr>
        <p:spPr>
          <a:xfrm>
            <a:off x="1037491" y="4126468"/>
            <a:ext cx="1016625" cy="369332"/>
          </a:xfrm>
          <a:prstGeom prst="rect">
            <a:avLst/>
          </a:prstGeom>
          <a:noFill/>
        </p:spPr>
        <p:txBody>
          <a:bodyPr wrap="none" rtlCol="0">
            <a:spAutoFit/>
          </a:bodyPr>
          <a:lstStyle/>
          <a:p>
            <a:r>
              <a:rPr lang="en-US" dirty="0" smtClean="0"/>
              <a:t>BEFORE</a:t>
            </a:r>
            <a:endParaRPr lang="en-US" dirty="0"/>
          </a:p>
        </p:txBody>
      </p:sp>
      <p:sp>
        <p:nvSpPr>
          <p:cNvPr id="16" name="TextBox 15"/>
          <p:cNvSpPr txBox="1"/>
          <p:nvPr/>
        </p:nvSpPr>
        <p:spPr>
          <a:xfrm>
            <a:off x="1002322" y="7573206"/>
            <a:ext cx="883575" cy="369332"/>
          </a:xfrm>
          <a:prstGeom prst="rect">
            <a:avLst/>
          </a:prstGeom>
          <a:noFill/>
        </p:spPr>
        <p:txBody>
          <a:bodyPr wrap="none" rtlCol="0">
            <a:spAutoFit/>
          </a:bodyPr>
          <a:lstStyle/>
          <a:p>
            <a:r>
              <a:rPr lang="en-US" dirty="0" smtClean="0"/>
              <a:t>AFTER</a:t>
            </a:r>
            <a:endParaRPr lang="en-US" dirty="0"/>
          </a:p>
        </p:txBody>
      </p:sp>
    </p:spTree>
    <p:extLst>
      <p:ext uri="{BB962C8B-B14F-4D97-AF65-F5344CB8AC3E}">
        <p14:creationId xmlns:p14="http://schemas.microsoft.com/office/powerpoint/2010/main" val="30057750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LC.jpg"/>
          <p:cNvPicPr>
            <a:picLocks noChangeAspect="1"/>
          </p:cNvPicPr>
          <p:nvPr/>
        </p:nvPicPr>
        <p:blipFill>
          <a:blip r:embed="rId3" cstate="print"/>
          <a:stretch>
            <a:fillRect/>
          </a:stretch>
        </p:blipFill>
        <p:spPr>
          <a:xfrm>
            <a:off x="5046133" y="212128"/>
            <a:ext cx="1490133" cy="762000"/>
          </a:xfrm>
          <a:prstGeom prst="rect">
            <a:avLst/>
          </a:prstGeom>
        </p:spPr>
      </p:pic>
      <p:sp>
        <p:nvSpPr>
          <p:cNvPr id="12" name="TextBox 11"/>
          <p:cNvSpPr txBox="1"/>
          <p:nvPr/>
        </p:nvSpPr>
        <p:spPr>
          <a:xfrm>
            <a:off x="387307" y="1295400"/>
            <a:ext cx="6318293" cy="954107"/>
          </a:xfrm>
          <a:prstGeom prst="rect">
            <a:avLst/>
          </a:prstGeom>
          <a:noFill/>
        </p:spPr>
        <p:txBody>
          <a:bodyPr wrap="square" rtlCol="0">
            <a:spAutoFit/>
          </a:bodyPr>
          <a:lstStyle/>
          <a:p>
            <a:endParaRPr lang="en-US" sz="2000" dirty="0"/>
          </a:p>
          <a:p>
            <a:pPr algn="ctr"/>
            <a:endParaRPr lang="en-US" b="1" dirty="0"/>
          </a:p>
          <a:p>
            <a:pPr algn="ctr"/>
            <a:r>
              <a:rPr lang="en-US" b="1" dirty="0">
                <a:latin typeface="Comic Sans MS" panose="030F0702030302020204" pitchFamily="66" charset="0"/>
              </a:rPr>
              <a:t>  </a:t>
            </a:r>
            <a:endParaRPr lang="en-US" sz="1600" b="1" dirty="0">
              <a:latin typeface="Comic Sans MS" panose="030F0702030302020204" pitchFamily="66" charset="0"/>
            </a:endParaRPr>
          </a:p>
        </p:txBody>
      </p:sp>
      <p:sp>
        <p:nvSpPr>
          <p:cNvPr id="18" name="TextBox 17"/>
          <p:cNvSpPr txBox="1"/>
          <p:nvPr/>
        </p:nvSpPr>
        <p:spPr>
          <a:xfrm>
            <a:off x="0" y="392668"/>
            <a:ext cx="4584743" cy="707886"/>
          </a:xfrm>
          <a:prstGeom prst="rect">
            <a:avLst/>
          </a:prstGeom>
          <a:noFill/>
        </p:spPr>
        <p:txBody>
          <a:bodyPr wrap="square" rtlCol="0">
            <a:spAutoFit/>
          </a:bodyPr>
          <a:lstStyle/>
          <a:p>
            <a:pPr algn="ctr"/>
            <a:r>
              <a:rPr lang="en-US" sz="2000" b="1" dirty="0">
                <a:solidFill>
                  <a:schemeClr val="accent3">
                    <a:lumMod val="50000"/>
                  </a:schemeClr>
                </a:solidFill>
                <a:latin typeface="Comic Sans MS" panose="030F0702030302020204" pitchFamily="66" charset="0"/>
              </a:rPr>
              <a:t>PATHFINDER HOTEL, </a:t>
            </a:r>
          </a:p>
          <a:p>
            <a:pPr algn="ctr"/>
            <a:r>
              <a:rPr lang="en-US" sz="2000" b="1" dirty="0">
                <a:solidFill>
                  <a:schemeClr val="accent3">
                    <a:lumMod val="50000"/>
                  </a:schemeClr>
                </a:solidFill>
                <a:latin typeface="Comic Sans MS" panose="030F0702030302020204" pitchFamily="66" charset="0"/>
              </a:rPr>
              <a:t>ADO-EKITI</a:t>
            </a:r>
            <a:endParaRPr lang="en-US" sz="2000" b="1" dirty="0">
              <a:latin typeface="Comic Sans MS" panose="030F0702030302020204" pitchFamily="66" charset="0"/>
            </a:endParaRPr>
          </a:p>
        </p:txBody>
      </p:sp>
      <p:pic>
        <p:nvPicPr>
          <p:cNvPr id="9" name="Picture 8" descr="C:\Users\JIDE\Desktop\LEGO  PROFILE PIX\NEW PRJ PIX\Still0416_0000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421" y="1492642"/>
            <a:ext cx="5288563" cy="3476834"/>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C:\Users\JIDE\Desktop\LEGO  PROFILE PIX\NEW PRJ PIX\Still0416_0001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420" y="5257800"/>
            <a:ext cx="5288563" cy="3505200"/>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80999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LC.jpg"/>
          <p:cNvPicPr>
            <a:picLocks noChangeAspect="1"/>
          </p:cNvPicPr>
          <p:nvPr/>
        </p:nvPicPr>
        <p:blipFill>
          <a:blip r:embed="rId3" cstate="print"/>
          <a:stretch>
            <a:fillRect/>
          </a:stretch>
        </p:blipFill>
        <p:spPr>
          <a:xfrm>
            <a:off x="5046133" y="212128"/>
            <a:ext cx="1490133" cy="762000"/>
          </a:xfrm>
          <a:prstGeom prst="rect">
            <a:avLst/>
          </a:prstGeom>
        </p:spPr>
      </p:pic>
      <p:sp>
        <p:nvSpPr>
          <p:cNvPr id="12" name="TextBox 11"/>
          <p:cNvSpPr txBox="1"/>
          <p:nvPr/>
        </p:nvSpPr>
        <p:spPr>
          <a:xfrm>
            <a:off x="387307" y="1295400"/>
            <a:ext cx="6318293" cy="954107"/>
          </a:xfrm>
          <a:prstGeom prst="rect">
            <a:avLst/>
          </a:prstGeom>
          <a:noFill/>
        </p:spPr>
        <p:txBody>
          <a:bodyPr wrap="square" rtlCol="0">
            <a:spAutoFit/>
          </a:bodyPr>
          <a:lstStyle/>
          <a:p>
            <a:endParaRPr lang="en-US" sz="2000" dirty="0"/>
          </a:p>
          <a:p>
            <a:pPr algn="ctr"/>
            <a:endParaRPr lang="en-US" b="1" dirty="0"/>
          </a:p>
          <a:p>
            <a:pPr algn="ctr"/>
            <a:r>
              <a:rPr lang="en-US" b="1" dirty="0">
                <a:latin typeface="Comic Sans MS" panose="030F0702030302020204" pitchFamily="66" charset="0"/>
              </a:rPr>
              <a:t>  </a:t>
            </a:r>
            <a:endParaRPr lang="en-US" sz="1600" b="1" dirty="0">
              <a:latin typeface="Comic Sans MS" panose="030F0702030302020204" pitchFamily="66" charset="0"/>
            </a:endParaRPr>
          </a:p>
        </p:txBody>
      </p:sp>
      <p:sp>
        <p:nvSpPr>
          <p:cNvPr id="18" name="TextBox 17"/>
          <p:cNvSpPr txBox="1"/>
          <p:nvPr/>
        </p:nvSpPr>
        <p:spPr>
          <a:xfrm>
            <a:off x="0" y="392668"/>
            <a:ext cx="4584743" cy="707886"/>
          </a:xfrm>
          <a:prstGeom prst="rect">
            <a:avLst/>
          </a:prstGeom>
          <a:noFill/>
        </p:spPr>
        <p:txBody>
          <a:bodyPr wrap="square" rtlCol="0">
            <a:spAutoFit/>
          </a:bodyPr>
          <a:lstStyle/>
          <a:p>
            <a:pPr algn="ctr"/>
            <a:r>
              <a:rPr lang="en-US" sz="2000" b="1" dirty="0">
                <a:solidFill>
                  <a:schemeClr val="accent3">
                    <a:lumMod val="50000"/>
                  </a:schemeClr>
                </a:solidFill>
                <a:latin typeface="Comic Sans MS" panose="030F0702030302020204" pitchFamily="66" charset="0"/>
              </a:rPr>
              <a:t>PATHFINDER HOTEL, </a:t>
            </a:r>
          </a:p>
          <a:p>
            <a:pPr algn="ctr"/>
            <a:r>
              <a:rPr lang="en-US" sz="2000" b="1" dirty="0">
                <a:solidFill>
                  <a:schemeClr val="accent3">
                    <a:lumMod val="50000"/>
                  </a:schemeClr>
                </a:solidFill>
                <a:latin typeface="Comic Sans MS" panose="030F0702030302020204" pitchFamily="66" charset="0"/>
              </a:rPr>
              <a:t>ADO-EKITI</a:t>
            </a:r>
            <a:endParaRPr lang="en-US" sz="2000" b="1" dirty="0">
              <a:latin typeface="Comic Sans MS" panose="030F0702030302020204" pitchFamily="66" charset="0"/>
            </a:endParaRPr>
          </a:p>
        </p:txBody>
      </p:sp>
      <p:pic>
        <p:nvPicPr>
          <p:cNvPr id="11" name="Picture 10" descr="C:\Users\JIDE\Desktop\LEGO  PROFILE PIX\lego 4.jpg"/>
          <p:cNvPicPr/>
          <p:nvPr/>
        </p:nvPicPr>
        <p:blipFill rotWithShape="1">
          <a:blip r:embed="rId4" cstate="print">
            <a:extLst>
              <a:ext uri="{28A0092B-C50C-407E-A947-70E740481C1C}">
                <a14:useLocalDpi xmlns:a14="http://schemas.microsoft.com/office/drawing/2010/main" val="0"/>
              </a:ext>
            </a:extLst>
          </a:blip>
          <a:srcRect l="51765" t="70188" r="24567" b="10442"/>
          <a:stretch/>
        </p:blipFill>
        <p:spPr bwMode="auto">
          <a:xfrm>
            <a:off x="626074" y="5259858"/>
            <a:ext cx="5265909" cy="3503142"/>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13" name="Picture 12" descr="C:\Users\JIDE\Desktop\LEGO  PROFILE PIX\NEW PRJ PIX\Still0416_00013.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073" y="1471904"/>
            <a:ext cx="5265909" cy="3481096"/>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251886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LC.jpg"/>
          <p:cNvPicPr>
            <a:picLocks noChangeAspect="1"/>
          </p:cNvPicPr>
          <p:nvPr/>
        </p:nvPicPr>
        <p:blipFill>
          <a:blip r:embed="rId3" cstate="print"/>
          <a:stretch>
            <a:fillRect/>
          </a:stretch>
        </p:blipFill>
        <p:spPr>
          <a:xfrm>
            <a:off x="5046133" y="212128"/>
            <a:ext cx="1490133" cy="762000"/>
          </a:xfrm>
          <a:prstGeom prst="rect">
            <a:avLst/>
          </a:prstGeom>
        </p:spPr>
      </p:pic>
      <p:sp>
        <p:nvSpPr>
          <p:cNvPr id="12" name="TextBox 11"/>
          <p:cNvSpPr txBox="1"/>
          <p:nvPr/>
        </p:nvSpPr>
        <p:spPr>
          <a:xfrm>
            <a:off x="387307" y="1295400"/>
            <a:ext cx="6318293" cy="954107"/>
          </a:xfrm>
          <a:prstGeom prst="rect">
            <a:avLst/>
          </a:prstGeom>
          <a:noFill/>
        </p:spPr>
        <p:txBody>
          <a:bodyPr wrap="square" rtlCol="0">
            <a:spAutoFit/>
          </a:bodyPr>
          <a:lstStyle/>
          <a:p>
            <a:endParaRPr lang="en-US" sz="2000" dirty="0"/>
          </a:p>
          <a:p>
            <a:pPr algn="ctr"/>
            <a:endParaRPr lang="en-US" b="1" dirty="0"/>
          </a:p>
          <a:p>
            <a:pPr algn="ctr"/>
            <a:r>
              <a:rPr lang="en-US" b="1" dirty="0">
                <a:latin typeface="Comic Sans MS" panose="030F0702030302020204" pitchFamily="66" charset="0"/>
              </a:rPr>
              <a:t>  </a:t>
            </a:r>
            <a:endParaRPr lang="en-US" sz="1600" b="1" dirty="0">
              <a:latin typeface="Comic Sans MS" panose="030F0702030302020204" pitchFamily="66" charset="0"/>
            </a:endParaRPr>
          </a:p>
        </p:txBody>
      </p:sp>
      <p:sp>
        <p:nvSpPr>
          <p:cNvPr id="18" name="TextBox 17"/>
          <p:cNvSpPr txBox="1"/>
          <p:nvPr/>
        </p:nvSpPr>
        <p:spPr>
          <a:xfrm>
            <a:off x="0" y="392668"/>
            <a:ext cx="4709584" cy="707886"/>
          </a:xfrm>
          <a:prstGeom prst="rect">
            <a:avLst/>
          </a:prstGeom>
          <a:noFill/>
        </p:spPr>
        <p:txBody>
          <a:bodyPr wrap="square" rtlCol="0">
            <a:spAutoFit/>
          </a:bodyPr>
          <a:lstStyle/>
          <a:p>
            <a:pPr algn="ctr"/>
            <a:r>
              <a:rPr lang="en-US" sz="2000" b="1" dirty="0">
                <a:solidFill>
                  <a:schemeClr val="accent3">
                    <a:lumMod val="50000"/>
                  </a:schemeClr>
                </a:solidFill>
                <a:latin typeface="Comic Sans MS" panose="030F0702030302020204" pitchFamily="66" charset="0"/>
              </a:rPr>
              <a:t>FALANA CHAMBERS,</a:t>
            </a:r>
          </a:p>
          <a:p>
            <a:pPr algn="ctr"/>
            <a:r>
              <a:rPr lang="en-US" sz="2000" b="1" dirty="0">
                <a:solidFill>
                  <a:schemeClr val="accent3">
                    <a:lumMod val="50000"/>
                  </a:schemeClr>
                </a:solidFill>
                <a:latin typeface="Comic Sans MS" panose="030F0702030302020204" pitchFamily="66" charset="0"/>
              </a:rPr>
              <a:t>ABUJA </a:t>
            </a:r>
            <a:endParaRPr lang="en-US" sz="2000" b="1" dirty="0">
              <a:latin typeface="Comic Sans MS" panose="030F0702030302020204" pitchFamily="66" charset="0"/>
            </a:endParaRPr>
          </a:p>
        </p:txBody>
      </p:sp>
      <p:pic>
        <p:nvPicPr>
          <p:cNvPr id="9" name="Picture 8" descr="C:\Users\JIDE\Desktop\LEGO  PROFILE PIX\NEW PRJ PIX\Picture 29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045" y="1295400"/>
            <a:ext cx="5265909" cy="3328969"/>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5"/>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6"/>
          <p:cNvSpPr>
            <a:spLocks noChangeArrowheads="1"/>
          </p:cNvSpPr>
          <p:nvPr/>
        </p:nvSpPr>
        <p:spPr bwMode="auto">
          <a:xfrm>
            <a:off x="0" y="2873375"/>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Rectangle 7"/>
          <p:cNvSpPr>
            <a:spLocks noChangeArrowheads="1"/>
          </p:cNvSpPr>
          <p:nvPr/>
        </p:nvSpPr>
        <p:spPr bwMode="auto">
          <a:xfrm>
            <a:off x="0" y="5265738"/>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8"/>
          <p:cNvSpPr>
            <a:spLocks noChangeArrowheads="1"/>
          </p:cNvSpPr>
          <p:nvPr/>
        </p:nvSpPr>
        <p:spPr bwMode="auto">
          <a:xfrm>
            <a:off x="0" y="7993063"/>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9"/>
          <p:cNvSpPr>
            <a:spLocks noChangeArrowheads="1"/>
          </p:cNvSpPr>
          <p:nvPr/>
        </p:nvSpPr>
        <p:spPr bwMode="auto">
          <a:xfrm>
            <a:off x="0" y="10720388"/>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3" name="Picture 12" descr="C:\Users\JIDE\Desktop\LEGO  PROFILE PIX\NEW PRJ PIX\Picture 301.jpg"/>
          <p:cNvPicPr/>
          <p:nvPr/>
        </p:nvPicPr>
        <p:blipFill rotWithShape="1">
          <a:blip r:embed="rId5" cstate="print">
            <a:extLst>
              <a:ext uri="{28A0092B-C50C-407E-A947-70E740481C1C}">
                <a14:useLocalDpi xmlns:a14="http://schemas.microsoft.com/office/drawing/2010/main" val="0"/>
              </a:ext>
            </a:extLst>
          </a:blip>
          <a:srcRect b="14508"/>
          <a:stretch/>
        </p:blipFill>
        <p:spPr bwMode="auto">
          <a:xfrm>
            <a:off x="796044" y="4976831"/>
            <a:ext cx="5265909" cy="3467638"/>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9630514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LC.jpg"/>
          <p:cNvPicPr>
            <a:picLocks noChangeAspect="1"/>
          </p:cNvPicPr>
          <p:nvPr/>
        </p:nvPicPr>
        <p:blipFill>
          <a:blip r:embed="rId3" cstate="print"/>
          <a:stretch>
            <a:fillRect/>
          </a:stretch>
        </p:blipFill>
        <p:spPr>
          <a:xfrm>
            <a:off x="5046133" y="212128"/>
            <a:ext cx="1490133" cy="762000"/>
          </a:xfrm>
          <a:prstGeom prst="rect">
            <a:avLst/>
          </a:prstGeom>
        </p:spPr>
      </p:pic>
      <p:sp>
        <p:nvSpPr>
          <p:cNvPr id="12" name="TextBox 11"/>
          <p:cNvSpPr txBox="1"/>
          <p:nvPr/>
        </p:nvSpPr>
        <p:spPr>
          <a:xfrm>
            <a:off x="387307" y="1295400"/>
            <a:ext cx="6318293" cy="954107"/>
          </a:xfrm>
          <a:prstGeom prst="rect">
            <a:avLst/>
          </a:prstGeom>
          <a:noFill/>
        </p:spPr>
        <p:txBody>
          <a:bodyPr wrap="square" rtlCol="0">
            <a:spAutoFit/>
          </a:bodyPr>
          <a:lstStyle/>
          <a:p>
            <a:endParaRPr lang="en-US" sz="2000" dirty="0"/>
          </a:p>
          <a:p>
            <a:pPr algn="ctr"/>
            <a:endParaRPr lang="en-US" b="1" dirty="0"/>
          </a:p>
          <a:p>
            <a:pPr algn="ctr"/>
            <a:r>
              <a:rPr lang="en-US" b="1" dirty="0">
                <a:latin typeface="Comic Sans MS" panose="030F0702030302020204" pitchFamily="66" charset="0"/>
              </a:rPr>
              <a:t>  </a:t>
            </a:r>
            <a:endParaRPr lang="en-US" sz="1600" b="1" dirty="0">
              <a:latin typeface="Comic Sans MS" panose="030F0702030302020204" pitchFamily="66" charset="0"/>
            </a:endParaRPr>
          </a:p>
        </p:txBody>
      </p:sp>
      <p:sp>
        <p:nvSpPr>
          <p:cNvPr id="18" name="TextBox 17"/>
          <p:cNvSpPr txBox="1"/>
          <p:nvPr/>
        </p:nvSpPr>
        <p:spPr>
          <a:xfrm>
            <a:off x="-1211652" y="681351"/>
            <a:ext cx="4709584" cy="400110"/>
          </a:xfrm>
          <a:prstGeom prst="rect">
            <a:avLst/>
          </a:prstGeom>
          <a:noFill/>
        </p:spPr>
        <p:txBody>
          <a:bodyPr wrap="square" rtlCol="0">
            <a:spAutoFit/>
          </a:bodyPr>
          <a:lstStyle/>
          <a:p>
            <a:pPr algn="ctr"/>
            <a:r>
              <a:rPr lang="en-US" sz="2000" b="1" dirty="0" smtClean="0">
                <a:solidFill>
                  <a:schemeClr val="accent3">
                    <a:lumMod val="50000"/>
                  </a:schemeClr>
                </a:solidFill>
                <a:latin typeface="Comic Sans MS" panose="030F0702030302020204" pitchFamily="66" charset="0"/>
              </a:rPr>
              <a:t>Braithwaite Tank</a:t>
            </a:r>
            <a:endParaRPr lang="en-US" sz="2000" b="1" dirty="0">
              <a:latin typeface="Comic Sans MS" panose="030F0702030302020204" pitchFamily="66" charset="0"/>
            </a:endParaRPr>
          </a:p>
        </p:txBody>
      </p:sp>
      <p:sp>
        <p:nvSpPr>
          <p:cNvPr id="2" name="Rectangle 5"/>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6"/>
          <p:cNvSpPr>
            <a:spLocks noChangeArrowheads="1"/>
          </p:cNvSpPr>
          <p:nvPr/>
        </p:nvSpPr>
        <p:spPr bwMode="auto">
          <a:xfrm>
            <a:off x="0" y="2873375"/>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Rectangle 7"/>
          <p:cNvSpPr>
            <a:spLocks noChangeArrowheads="1"/>
          </p:cNvSpPr>
          <p:nvPr/>
        </p:nvSpPr>
        <p:spPr bwMode="auto">
          <a:xfrm>
            <a:off x="0" y="5265738"/>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8"/>
          <p:cNvSpPr>
            <a:spLocks noChangeArrowheads="1"/>
          </p:cNvSpPr>
          <p:nvPr/>
        </p:nvSpPr>
        <p:spPr bwMode="auto">
          <a:xfrm>
            <a:off x="0" y="7993063"/>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9"/>
          <p:cNvSpPr>
            <a:spLocks noChangeArrowheads="1"/>
          </p:cNvSpPr>
          <p:nvPr/>
        </p:nvSpPr>
        <p:spPr bwMode="auto">
          <a:xfrm>
            <a:off x="0" y="10720388"/>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5" name="Picture 14" descr="C:\Users\JIDE\Desktop\LEGO  PROFILE PIX\lego 2.jpg"/>
          <p:cNvPicPr/>
          <p:nvPr/>
        </p:nvPicPr>
        <p:blipFill rotWithShape="1">
          <a:blip r:embed="rId4" cstate="print">
            <a:extLst>
              <a:ext uri="{28A0092B-C50C-407E-A947-70E740481C1C}">
                <a14:useLocalDpi xmlns:a14="http://schemas.microsoft.com/office/drawing/2010/main" val="0"/>
              </a:ext>
            </a:extLst>
          </a:blip>
          <a:srcRect l="75383" t="49149" r="5091" b="30320"/>
          <a:stretch/>
        </p:blipFill>
        <p:spPr bwMode="auto">
          <a:xfrm>
            <a:off x="974703" y="4391643"/>
            <a:ext cx="4740297" cy="3228358"/>
          </a:xfrm>
          <a:prstGeom prst="rect">
            <a:avLst/>
          </a:prstGeom>
          <a:noFill/>
          <a:ln w="28575">
            <a:solidFill>
              <a:schemeClr val="accent1"/>
            </a:solidFill>
          </a:ln>
          <a:extLst>
            <a:ext uri="{53640926-AAD7-44D8-BBD7-CCE9431645EC}">
              <a14:shadowObscured xmlns:a14="http://schemas.microsoft.com/office/drawing/2010/main"/>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2635" y="1081344"/>
            <a:ext cx="3673498" cy="3140097"/>
          </a:xfrm>
          <a:prstGeom prst="rect">
            <a:avLst/>
          </a:prstGeom>
        </p:spPr>
      </p:pic>
    </p:spTree>
    <p:extLst>
      <p:ext uri="{BB962C8B-B14F-4D97-AF65-F5344CB8AC3E}">
        <p14:creationId xmlns:p14="http://schemas.microsoft.com/office/powerpoint/2010/main" val="5387483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LC.jpg"/>
          <p:cNvPicPr>
            <a:picLocks noChangeAspect="1"/>
          </p:cNvPicPr>
          <p:nvPr/>
        </p:nvPicPr>
        <p:blipFill>
          <a:blip r:embed="rId3" cstate="print"/>
          <a:stretch>
            <a:fillRect/>
          </a:stretch>
        </p:blipFill>
        <p:spPr>
          <a:xfrm>
            <a:off x="5046133" y="212128"/>
            <a:ext cx="1490133" cy="762000"/>
          </a:xfrm>
          <a:prstGeom prst="rect">
            <a:avLst/>
          </a:prstGeom>
        </p:spPr>
      </p:pic>
      <p:sp>
        <p:nvSpPr>
          <p:cNvPr id="12" name="TextBox 11"/>
          <p:cNvSpPr txBox="1"/>
          <p:nvPr/>
        </p:nvSpPr>
        <p:spPr>
          <a:xfrm>
            <a:off x="387307" y="1295400"/>
            <a:ext cx="6318293" cy="954107"/>
          </a:xfrm>
          <a:prstGeom prst="rect">
            <a:avLst/>
          </a:prstGeom>
          <a:noFill/>
        </p:spPr>
        <p:txBody>
          <a:bodyPr wrap="square" rtlCol="0">
            <a:spAutoFit/>
          </a:bodyPr>
          <a:lstStyle/>
          <a:p>
            <a:endParaRPr lang="en-US" sz="2000" dirty="0"/>
          </a:p>
          <a:p>
            <a:pPr algn="ctr"/>
            <a:endParaRPr lang="en-US" b="1" dirty="0"/>
          </a:p>
          <a:p>
            <a:pPr algn="ctr"/>
            <a:r>
              <a:rPr lang="en-US" b="1" dirty="0">
                <a:latin typeface="Comic Sans MS" panose="030F0702030302020204" pitchFamily="66" charset="0"/>
              </a:rPr>
              <a:t>  </a:t>
            </a:r>
            <a:endParaRPr lang="en-US" sz="1600" b="1" dirty="0">
              <a:latin typeface="Comic Sans MS" panose="030F0702030302020204" pitchFamily="66" charset="0"/>
            </a:endParaRPr>
          </a:p>
        </p:txBody>
      </p:sp>
      <p:sp>
        <p:nvSpPr>
          <p:cNvPr id="18" name="TextBox 17"/>
          <p:cNvSpPr txBox="1"/>
          <p:nvPr/>
        </p:nvSpPr>
        <p:spPr>
          <a:xfrm>
            <a:off x="-166337" y="440724"/>
            <a:ext cx="4584743" cy="707886"/>
          </a:xfrm>
          <a:prstGeom prst="rect">
            <a:avLst/>
          </a:prstGeom>
          <a:noFill/>
        </p:spPr>
        <p:txBody>
          <a:bodyPr wrap="square" rtlCol="0">
            <a:spAutoFit/>
          </a:bodyPr>
          <a:lstStyle/>
          <a:p>
            <a:pPr algn="ctr"/>
            <a:r>
              <a:rPr lang="en-US" sz="2000" b="1" dirty="0">
                <a:solidFill>
                  <a:schemeClr val="accent3">
                    <a:lumMod val="50000"/>
                  </a:schemeClr>
                </a:solidFill>
                <a:latin typeface="Comic Sans MS" panose="030F0702030302020204" pitchFamily="66" charset="0"/>
              </a:rPr>
              <a:t>PEVE DENTAL CLINC, </a:t>
            </a:r>
          </a:p>
          <a:p>
            <a:pPr algn="ctr"/>
            <a:r>
              <a:rPr lang="en-US" sz="2000" b="1" dirty="0">
                <a:solidFill>
                  <a:schemeClr val="accent3">
                    <a:lumMod val="50000"/>
                  </a:schemeClr>
                </a:solidFill>
                <a:latin typeface="Comic Sans MS" panose="030F0702030302020204" pitchFamily="66" charset="0"/>
              </a:rPr>
              <a:t>AGEGE</a:t>
            </a:r>
            <a:endParaRPr lang="en-US" sz="2000" b="1" dirty="0">
              <a:latin typeface="Comic Sans MS" panose="030F0702030302020204" pitchFamily="66" charset="0"/>
            </a:endParaRPr>
          </a:p>
        </p:txBody>
      </p:sp>
      <p:sp>
        <p:nvSpPr>
          <p:cNvPr id="2" name="Rectangle 5"/>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6"/>
          <p:cNvSpPr>
            <a:spLocks noChangeArrowheads="1"/>
          </p:cNvSpPr>
          <p:nvPr/>
        </p:nvSpPr>
        <p:spPr bwMode="auto">
          <a:xfrm>
            <a:off x="0" y="2873375"/>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Rectangle 7"/>
          <p:cNvSpPr>
            <a:spLocks noChangeArrowheads="1"/>
          </p:cNvSpPr>
          <p:nvPr/>
        </p:nvSpPr>
        <p:spPr bwMode="auto">
          <a:xfrm>
            <a:off x="0" y="5265738"/>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8"/>
          <p:cNvSpPr>
            <a:spLocks noChangeArrowheads="1"/>
          </p:cNvSpPr>
          <p:nvPr/>
        </p:nvSpPr>
        <p:spPr bwMode="auto">
          <a:xfrm>
            <a:off x="0" y="7993063"/>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9"/>
          <p:cNvSpPr>
            <a:spLocks noChangeArrowheads="1"/>
          </p:cNvSpPr>
          <p:nvPr/>
        </p:nvSpPr>
        <p:spPr bwMode="auto">
          <a:xfrm>
            <a:off x="0" y="10720388"/>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4" name="Picture 13" descr="C:\Users\USER\Documents\PLS DO NOT DELETE - LEGO SITE PROGRESS PIX (RECENT)\PEVE CLINIC PIX - AGEGE\PIX 4\IMG-20160620-WA0011.jpg"/>
          <p:cNvPicPr/>
          <p:nvPr/>
        </p:nvPicPr>
        <p:blipFill>
          <a:blip r:embed="rId4" cstate="print"/>
          <a:srcRect/>
          <a:stretch>
            <a:fillRect/>
          </a:stretch>
        </p:blipFill>
        <p:spPr bwMode="auto">
          <a:xfrm>
            <a:off x="762000" y="1465974"/>
            <a:ext cx="4435033" cy="2572626"/>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p:cNvSpPr txBox="1"/>
          <p:nvPr/>
        </p:nvSpPr>
        <p:spPr>
          <a:xfrm>
            <a:off x="228600" y="4298226"/>
            <a:ext cx="4584743" cy="707886"/>
          </a:xfrm>
          <a:prstGeom prst="rect">
            <a:avLst/>
          </a:prstGeom>
          <a:noFill/>
        </p:spPr>
        <p:txBody>
          <a:bodyPr wrap="square" rtlCol="0">
            <a:spAutoFit/>
          </a:bodyPr>
          <a:lstStyle/>
          <a:p>
            <a:pPr algn="ctr"/>
            <a:r>
              <a:rPr lang="en-US" sz="2000" b="1" dirty="0">
                <a:solidFill>
                  <a:schemeClr val="accent3">
                    <a:lumMod val="50000"/>
                  </a:schemeClr>
                </a:solidFill>
                <a:latin typeface="Comic Sans MS" panose="030F0702030302020204" pitchFamily="66" charset="0"/>
              </a:rPr>
              <a:t>MIXED-USE DEVELOPMENT,</a:t>
            </a:r>
          </a:p>
          <a:p>
            <a:pPr algn="ctr"/>
            <a:r>
              <a:rPr lang="en-US" sz="2000" b="1" dirty="0">
                <a:solidFill>
                  <a:schemeClr val="accent3">
                    <a:lumMod val="50000"/>
                  </a:schemeClr>
                </a:solidFill>
                <a:latin typeface="Comic Sans MS" panose="030F0702030302020204" pitchFamily="66" charset="0"/>
              </a:rPr>
              <a:t>IDIMU</a:t>
            </a:r>
            <a:endParaRPr lang="en-US" sz="2000" b="1" dirty="0">
              <a:latin typeface="Comic Sans MS" panose="030F0702030302020204" pitchFamily="66"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1425" y="5234545"/>
            <a:ext cx="6047277" cy="2758518"/>
          </a:xfrm>
          <a:prstGeom prst="rect">
            <a:avLst/>
          </a:prstGeom>
          <a:ln w="38100">
            <a:solidFill>
              <a:schemeClr val="accent1"/>
            </a:solidFill>
          </a:ln>
        </p:spPr>
      </p:pic>
    </p:spTree>
    <p:extLst>
      <p:ext uri="{BB962C8B-B14F-4D97-AF65-F5344CB8AC3E}">
        <p14:creationId xmlns:p14="http://schemas.microsoft.com/office/powerpoint/2010/main" val="12491073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LC.jpg"/>
          <p:cNvPicPr>
            <a:picLocks noChangeAspect="1"/>
          </p:cNvPicPr>
          <p:nvPr/>
        </p:nvPicPr>
        <p:blipFill>
          <a:blip r:embed="rId3" cstate="print"/>
          <a:stretch>
            <a:fillRect/>
          </a:stretch>
        </p:blipFill>
        <p:spPr>
          <a:xfrm>
            <a:off x="5046133" y="212128"/>
            <a:ext cx="1490133" cy="762000"/>
          </a:xfrm>
          <a:prstGeom prst="rect">
            <a:avLst/>
          </a:prstGeom>
        </p:spPr>
      </p:pic>
      <p:sp>
        <p:nvSpPr>
          <p:cNvPr id="12" name="TextBox 11"/>
          <p:cNvSpPr txBox="1"/>
          <p:nvPr/>
        </p:nvSpPr>
        <p:spPr>
          <a:xfrm>
            <a:off x="387307" y="1295400"/>
            <a:ext cx="6318293" cy="954107"/>
          </a:xfrm>
          <a:prstGeom prst="rect">
            <a:avLst/>
          </a:prstGeom>
          <a:noFill/>
        </p:spPr>
        <p:txBody>
          <a:bodyPr wrap="square" rtlCol="0">
            <a:spAutoFit/>
          </a:bodyPr>
          <a:lstStyle/>
          <a:p>
            <a:endParaRPr lang="en-US" sz="2000" dirty="0"/>
          </a:p>
          <a:p>
            <a:pPr algn="ctr"/>
            <a:endParaRPr lang="en-US" b="1" dirty="0"/>
          </a:p>
          <a:p>
            <a:pPr algn="ctr"/>
            <a:r>
              <a:rPr lang="en-US" b="1" dirty="0">
                <a:latin typeface="Comic Sans MS" panose="030F0702030302020204" pitchFamily="66" charset="0"/>
              </a:rPr>
              <a:t>  </a:t>
            </a:r>
            <a:endParaRPr lang="en-US" sz="1600" b="1" dirty="0">
              <a:latin typeface="Comic Sans MS" panose="030F0702030302020204" pitchFamily="66" charset="0"/>
            </a:endParaRPr>
          </a:p>
        </p:txBody>
      </p:sp>
      <p:sp>
        <p:nvSpPr>
          <p:cNvPr id="18" name="TextBox 17"/>
          <p:cNvSpPr txBox="1"/>
          <p:nvPr/>
        </p:nvSpPr>
        <p:spPr>
          <a:xfrm>
            <a:off x="-144812" y="478229"/>
            <a:ext cx="4584743" cy="707886"/>
          </a:xfrm>
          <a:prstGeom prst="rect">
            <a:avLst/>
          </a:prstGeom>
          <a:noFill/>
        </p:spPr>
        <p:txBody>
          <a:bodyPr wrap="square" rtlCol="0">
            <a:spAutoFit/>
          </a:bodyPr>
          <a:lstStyle/>
          <a:p>
            <a:pPr algn="ctr"/>
            <a:r>
              <a:rPr lang="en-US" sz="2000" b="1" dirty="0">
                <a:solidFill>
                  <a:schemeClr val="accent3">
                    <a:lumMod val="50000"/>
                  </a:schemeClr>
                </a:solidFill>
                <a:latin typeface="Comic Sans MS" panose="030F0702030302020204" pitchFamily="66" charset="0"/>
              </a:rPr>
              <a:t>   GMT BONDED TERMINAL,   CREEK ROAD, APAPA, LAGOS.</a:t>
            </a:r>
            <a:endParaRPr lang="en-US" sz="2000" b="1" dirty="0">
              <a:latin typeface="Comic Sans MS" panose="030F0702030302020204" pitchFamily="66" charset="0"/>
            </a:endParaRPr>
          </a:p>
        </p:txBody>
      </p:sp>
      <p:sp>
        <p:nvSpPr>
          <p:cNvPr id="2" name="Rectangle 5"/>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6"/>
          <p:cNvSpPr>
            <a:spLocks noChangeArrowheads="1"/>
          </p:cNvSpPr>
          <p:nvPr/>
        </p:nvSpPr>
        <p:spPr bwMode="auto">
          <a:xfrm>
            <a:off x="0" y="2873375"/>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Rectangle 7"/>
          <p:cNvSpPr>
            <a:spLocks noChangeArrowheads="1"/>
          </p:cNvSpPr>
          <p:nvPr/>
        </p:nvSpPr>
        <p:spPr bwMode="auto">
          <a:xfrm>
            <a:off x="0" y="5265738"/>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8"/>
          <p:cNvSpPr>
            <a:spLocks noChangeArrowheads="1"/>
          </p:cNvSpPr>
          <p:nvPr/>
        </p:nvSpPr>
        <p:spPr bwMode="auto">
          <a:xfrm>
            <a:off x="0" y="7993063"/>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9"/>
          <p:cNvSpPr>
            <a:spLocks noChangeArrowheads="1"/>
          </p:cNvSpPr>
          <p:nvPr/>
        </p:nvSpPr>
        <p:spPr bwMode="auto">
          <a:xfrm>
            <a:off x="0" y="10720388"/>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9934" y="1371753"/>
            <a:ext cx="3886199" cy="23901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4007011"/>
            <a:ext cx="4419600" cy="2469989"/>
          </a:xfrm>
          <a:prstGeom prst="rect">
            <a:avLst/>
          </a:prstGeom>
          <a:ln>
            <a:noFill/>
          </a:ln>
          <a:effectLst>
            <a:softEdge rad="112500"/>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749" y="6524466"/>
            <a:ext cx="4358851" cy="2118886"/>
          </a:xfrm>
          <a:prstGeom prst="rect">
            <a:avLst/>
          </a:prstGeom>
          <a:ln>
            <a:noFill/>
          </a:ln>
          <a:effectLst>
            <a:softEdge rad="112500"/>
          </a:effectLst>
        </p:spPr>
      </p:pic>
    </p:spTree>
    <p:extLst>
      <p:ext uri="{BB962C8B-B14F-4D97-AF65-F5344CB8AC3E}">
        <p14:creationId xmlns:p14="http://schemas.microsoft.com/office/powerpoint/2010/main" val="7142861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t.jpg"/>
          <p:cNvPicPr>
            <a:picLocks noChangeAspect="1"/>
          </p:cNvPicPr>
          <p:nvPr/>
        </p:nvPicPr>
        <p:blipFill>
          <a:blip r:embed="rId2" cstate="print"/>
          <a:stretch>
            <a:fillRect/>
          </a:stretch>
        </p:blipFill>
        <p:spPr>
          <a:xfrm>
            <a:off x="171451" y="203201"/>
            <a:ext cx="1200150" cy="2133600"/>
          </a:xfrm>
          <a:prstGeom prst="rect">
            <a:avLst/>
          </a:prstGeom>
        </p:spPr>
      </p:pic>
      <p:sp>
        <p:nvSpPr>
          <p:cNvPr id="3" name="Rectangle 2"/>
          <p:cNvSpPr/>
          <p:nvPr/>
        </p:nvSpPr>
        <p:spPr>
          <a:xfrm>
            <a:off x="114300" y="2946400"/>
            <a:ext cx="44958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 y="3048000"/>
            <a:ext cx="48006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 y="2743200"/>
            <a:ext cx="49530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G 2.jpg"/>
          <p:cNvPicPr>
            <a:picLocks noChangeAspect="1"/>
          </p:cNvPicPr>
          <p:nvPr/>
        </p:nvPicPr>
        <p:blipFill>
          <a:blip r:embed="rId3" cstate="print"/>
          <a:stretch>
            <a:fillRect/>
          </a:stretch>
        </p:blipFill>
        <p:spPr>
          <a:xfrm>
            <a:off x="0" y="0"/>
            <a:ext cx="6858000" cy="9144000"/>
          </a:xfrm>
          <a:prstGeom prst="rect">
            <a:avLst/>
          </a:prstGeom>
        </p:spPr>
      </p:pic>
      <p:sp>
        <p:nvSpPr>
          <p:cNvPr id="11" name="Rectangle 10"/>
          <p:cNvSpPr/>
          <p:nvPr/>
        </p:nvSpPr>
        <p:spPr>
          <a:xfrm>
            <a:off x="304800" y="2895600"/>
            <a:ext cx="44958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LC.jpg"/>
          <p:cNvPicPr>
            <a:picLocks noChangeAspect="1"/>
          </p:cNvPicPr>
          <p:nvPr/>
        </p:nvPicPr>
        <p:blipFill>
          <a:blip r:embed="rId4" cstate="print"/>
          <a:stretch>
            <a:fillRect/>
          </a:stretch>
        </p:blipFill>
        <p:spPr>
          <a:xfrm>
            <a:off x="5046133" y="212128"/>
            <a:ext cx="1490133" cy="762000"/>
          </a:xfrm>
          <a:prstGeom prst="rect">
            <a:avLst/>
          </a:prstGeom>
        </p:spPr>
      </p:pic>
      <p:sp>
        <p:nvSpPr>
          <p:cNvPr id="12" name="TextBox 11"/>
          <p:cNvSpPr txBox="1"/>
          <p:nvPr/>
        </p:nvSpPr>
        <p:spPr>
          <a:xfrm>
            <a:off x="-2133600" y="2821182"/>
            <a:ext cx="9753600" cy="2308324"/>
          </a:xfrm>
          <a:prstGeom prst="rect">
            <a:avLst/>
          </a:prstGeom>
          <a:noFill/>
        </p:spPr>
        <p:txBody>
          <a:bodyPr wrap="square" rtlCol="0">
            <a:spAutoFit/>
          </a:bodyPr>
          <a:lstStyle/>
          <a:p>
            <a:pPr algn="ctr"/>
            <a:r>
              <a:rPr lang="en-US" sz="3600" b="1" dirty="0">
                <a:solidFill>
                  <a:srgbClr val="C00000"/>
                </a:solidFill>
                <a:latin typeface="Comic Sans MS" panose="030F0702030302020204" pitchFamily="66" charset="0"/>
              </a:rPr>
              <a:t>REFERENCE PROJECTS </a:t>
            </a:r>
          </a:p>
          <a:p>
            <a:pPr algn="ctr"/>
            <a:r>
              <a:rPr lang="en-US" sz="3600" b="1" dirty="0">
                <a:solidFill>
                  <a:srgbClr val="C00000"/>
                </a:solidFill>
                <a:latin typeface="Comic Sans MS" panose="030F0702030302020204" pitchFamily="66" charset="0"/>
              </a:rPr>
              <a:t>&amp;</a:t>
            </a:r>
          </a:p>
          <a:p>
            <a:pPr algn="ctr"/>
            <a:r>
              <a:rPr lang="en-US" sz="3600" b="1" dirty="0">
                <a:solidFill>
                  <a:srgbClr val="C00000"/>
                </a:solidFill>
                <a:latin typeface="Comic Sans MS" panose="030F0702030302020204" pitchFamily="66" charset="0"/>
              </a:rPr>
              <a:t>PICTURES</a:t>
            </a:r>
            <a:endParaRPr lang="en-US" sz="3600" b="1" dirty="0">
              <a:latin typeface="Comic Sans MS" panose="030F0702030302020204" pitchFamily="66" charset="0"/>
            </a:endParaRPr>
          </a:p>
          <a:p>
            <a:r>
              <a:rPr lang="en-US" sz="3600" b="1" dirty="0">
                <a:latin typeface="Comic Sans MS" panose="030F0702030302020204" pitchFamily="66" charset="0"/>
              </a:rPr>
              <a:t> </a:t>
            </a:r>
          </a:p>
        </p:txBody>
      </p:sp>
      <p:pic>
        <p:nvPicPr>
          <p:cNvPr id="18" name="Picture 17" descr="NN BG.jpg"/>
          <p:cNvPicPr>
            <a:picLocks noChangeAspect="1"/>
          </p:cNvPicPr>
          <p:nvPr/>
        </p:nvPicPr>
        <p:blipFill>
          <a:blip r:embed="rId5" cstate="print"/>
          <a:stretch>
            <a:fillRect/>
          </a:stretch>
        </p:blipFill>
        <p:spPr>
          <a:xfrm>
            <a:off x="2237468" y="6131564"/>
            <a:ext cx="3581400" cy="2209800"/>
          </a:xfrm>
          <a:prstGeom prst="rect">
            <a:avLst/>
          </a:prstGeom>
          <a:ln>
            <a:noFill/>
          </a:ln>
          <a:effectLst>
            <a:softEdge rad="112500"/>
          </a:effectLst>
        </p:spPr>
      </p:pic>
      <p:pic>
        <p:nvPicPr>
          <p:cNvPr id="19" name="Picture 18" descr="C:\Users\yinka olatunji\Desktop\ilawe project\DSCF0253.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7554" y="6741326"/>
            <a:ext cx="3020483" cy="17563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78037" y="5739268"/>
            <a:ext cx="3383042" cy="1733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565468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t.jpg"/>
          <p:cNvPicPr>
            <a:picLocks noChangeAspect="1"/>
          </p:cNvPicPr>
          <p:nvPr/>
        </p:nvPicPr>
        <p:blipFill>
          <a:blip r:embed="rId2" cstate="print"/>
          <a:stretch>
            <a:fillRect/>
          </a:stretch>
        </p:blipFill>
        <p:spPr>
          <a:xfrm>
            <a:off x="171451" y="203201"/>
            <a:ext cx="1200150" cy="2133600"/>
          </a:xfrm>
          <a:prstGeom prst="rect">
            <a:avLst/>
          </a:prstGeom>
        </p:spPr>
      </p:pic>
      <p:sp>
        <p:nvSpPr>
          <p:cNvPr id="3" name="Rectangle 2"/>
          <p:cNvSpPr/>
          <p:nvPr/>
        </p:nvSpPr>
        <p:spPr>
          <a:xfrm>
            <a:off x="114300" y="2946400"/>
            <a:ext cx="44958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 y="3048000"/>
            <a:ext cx="48006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 y="2743200"/>
            <a:ext cx="49530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G 2.jpg"/>
          <p:cNvPicPr>
            <a:picLocks noChangeAspect="1"/>
          </p:cNvPicPr>
          <p:nvPr/>
        </p:nvPicPr>
        <p:blipFill>
          <a:blip r:embed="rId3" cstate="print"/>
          <a:stretch>
            <a:fillRect/>
          </a:stretch>
        </p:blipFill>
        <p:spPr>
          <a:xfrm>
            <a:off x="0" y="0"/>
            <a:ext cx="6858000" cy="9144000"/>
          </a:xfrm>
          <a:prstGeom prst="rect">
            <a:avLst/>
          </a:prstGeom>
        </p:spPr>
      </p:pic>
      <p:sp>
        <p:nvSpPr>
          <p:cNvPr id="11" name="Rectangle 10"/>
          <p:cNvSpPr/>
          <p:nvPr/>
        </p:nvSpPr>
        <p:spPr>
          <a:xfrm>
            <a:off x="304800" y="2895600"/>
            <a:ext cx="44958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NN BG.jpg"/>
          <p:cNvPicPr>
            <a:picLocks noChangeAspect="1"/>
          </p:cNvPicPr>
          <p:nvPr/>
        </p:nvPicPr>
        <p:blipFill>
          <a:blip r:embed="rId4" cstate="print"/>
          <a:stretch>
            <a:fillRect/>
          </a:stretch>
        </p:blipFill>
        <p:spPr>
          <a:xfrm>
            <a:off x="2209800" y="6400800"/>
            <a:ext cx="3581400" cy="2209800"/>
          </a:xfrm>
          <a:prstGeom prst="rect">
            <a:avLst/>
          </a:prstGeom>
          <a:ln>
            <a:noFill/>
          </a:ln>
          <a:effectLst>
            <a:softEdge rad="112500"/>
          </a:effectLst>
        </p:spPr>
      </p:pic>
      <p:sp>
        <p:nvSpPr>
          <p:cNvPr id="12" name="TextBox 11"/>
          <p:cNvSpPr txBox="1"/>
          <p:nvPr/>
        </p:nvSpPr>
        <p:spPr>
          <a:xfrm>
            <a:off x="135924" y="1310564"/>
            <a:ext cx="5486400" cy="4647426"/>
          </a:xfrm>
          <a:prstGeom prst="rect">
            <a:avLst/>
          </a:prstGeom>
          <a:noFill/>
        </p:spPr>
        <p:txBody>
          <a:bodyPr wrap="square" rtlCol="0">
            <a:spAutoFit/>
          </a:bodyPr>
          <a:lstStyle/>
          <a:p>
            <a:r>
              <a:rPr lang="en-US" sz="2400" b="1" u="sng" dirty="0">
                <a:solidFill>
                  <a:srgbClr val="C00000"/>
                </a:solidFill>
                <a:latin typeface="Comic Sans MS" pitchFamily="66" charset="0"/>
              </a:rPr>
              <a:t>MISSION</a:t>
            </a:r>
            <a:endParaRPr lang="en-US" sz="2400" u="sng" dirty="0">
              <a:solidFill>
                <a:srgbClr val="C00000"/>
              </a:solidFill>
              <a:latin typeface="Comic Sans MS" pitchFamily="66" charset="0"/>
            </a:endParaRPr>
          </a:p>
          <a:p>
            <a:endParaRPr lang="en-US" dirty="0">
              <a:solidFill>
                <a:schemeClr val="tx2"/>
              </a:solidFill>
              <a:latin typeface="Comic Sans MS" pitchFamily="66" charset="0"/>
            </a:endParaRPr>
          </a:p>
          <a:p>
            <a:r>
              <a:rPr lang="en-US" sz="1600" dirty="0">
                <a:solidFill>
                  <a:schemeClr val="accent1">
                    <a:lumMod val="50000"/>
                  </a:schemeClr>
                </a:solidFill>
                <a:latin typeface="Comic Sans MS" pitchFamily="66" charset="0"/>
              </a:rPr>
              <a:t>To offer and deliver functional and creative architectural designs with cost effectiveness and obsolescence in mind.</a:t>
            </a:r>
          </a:p>
          <a:p>
            <a:r>
              <a:rPr lang="en-US" sz="1600" dirty="0">
                <a:solidFill>
                  <a:schemeClr val="accent1">
                    <a:lumMod val="50000"/>
                  </a:schemeClr>
                </a:solidFill>
                <a:latin typeface="Comic Sans MS" pitchFamily="66" charset="0"/>
              </a:rPr>
              <a:t>Project Management services using challenges to seek</a:t>
            </a:r>
          </a:p>
          <a:p>
            <a:r>
              <a:rPr lang="en-US" sz="1600" dirty="0">
                <a:solidFill>
                  <a:schemeClr val="accent1">
                    <a:lumMod val="50000"/>
                  </a:schemeClr>
                </a:solidFill>
                <a:latin typeface="Comic Sans MS" pitchFamily="66" charset="0"/>
              </a:rPr>
              <a:t>opportunities as industry thinker who quickly respond to client's needs.</a:t>
            </a:r>
          </a:p>
          <a:p>
            <a:endParaRPr lang="en-US" dirty="0">
              <a:solidFill>
                <a:schemeClr val="accent1">
                  <a:lumMod val="50000"/>
                </a:schemeClr>
              </a:solidFill>
              <a:latin typeface="Comic Sans MS" pitchFamily="66" charset="0"/>
            </a:endParaRPr>
          </a:p>
          <a:p>
            <a:r>
              <a:rPr lang="en-US" sz="2800" b="1" u="sng" dirty="0">
                <a:solidFill>
                  <a:srgbClr val="C00000"/>
                </a:solidFill>
                <a:latin typeface="Comic Sans MS" pitchFamily="66" charset="0"/>
              </a:rPr>
              <a:t>VISION</a:t>
            </a:r>
            <a:endParaRPr lang="en-US" sz="2800" u="sng" dirty="0">
              <a:solidFill>
                <a:srgbClr val="C00000"/>
              </a:solidFill>
              <a:latin typeface="Comic Sans MS" pitchFamily="66" charset="0"/>
            </a:endParaRPr>
          </a:p>
          <a:p>
            <a:r>
              <a:rPr lang="en-US" sz="1600" b="1" dirty="0">
                <a:solidFill>
                  <a:schemeClr val="accent1">
                    <a:lumMod val="50000"/>
                  </a:schemeClr>
                </a:solidFill>
                <a:latin typeface="Comic Sans MS" pitchFamily="66" charset="0"/>
              </a:rPr>
              <a:t>LEGO CONSULT LIMITED </a:t>
            </a:r>
            <a:r>
              <a:rPr lang="en-US" sz="1600" dirty="0">
                <a:solidFill>
                  <a:schemeClr val="accent1">
                    <a:lumMod val="50000"/>
                  </a:schemeClr>
                </a:solidFill>
                <a:latin typeface="Comic Sans MS" pitchFamily="66" charset="0"/>
              </a:rPr>
              <a:t>envisions to be in the nearest future, an acutely distinct architectural </a:t>
            </a:r>
          </a:p>
          <a:p>
            <a:r>
              <a:rPr lang="en-US" sz="1600" dirty="0">
                <a:solidFill>
                  <a:schemeClr val="accent1">
                    <a:lumMod val="50000"/>
                  </a:schemeClr>
                </a:solidFill>
                <a:latin typeface="Comic Sans MS" pitchFamily="66" charset="0"/>
              </a:rPr>
              <a:t>and construction outfit renowned in the industry </a:t>
            </a:r>
          </a:p>
          <a:p>
            <a:r>
              <a:rPr lang="en-US" sz="1600" dirty="0">
                <a:solidFill>
                  <a:schemeClr val="accent1">
                    <a:lumMod val="50000"/>
                  </a:schemeClr>
                </a:solidFill>
                <a:latin typeface="Comic Sans MS" pitchFamily="66" charset="0"/>
              </a:rPr>
              <a:t>for it’s responsive, innovative and quality</a:t>
            </a:r>
          </a:p>
          <a:p>
            <a:r>
              <a:rPr lang="en-US" sz="1600" dirty="0">
                <a:solidFill>
                  <a:schemeClr val="accent1">
                    <a:lumMod val="50000"/>
                  </a:schemeClr>
                </a:solidFill>
                <a:latin typeface="Comic Sans MS" pitchFamily="66" charset="0"/>
              </a:rPr>
              <a:t> service delivery at optimum time, cost </a:t>
            </a:r>
          </a:p>
          <a:p>
            <a:r>
              <a:rPr lang="en-US" sz="1600" dirty="0">
                <a:solidFill>
                  <a:schemeClr val="accent1">
                    <a:lumMod val="50000"/>
                  </a:schemeClr>
                </a:solidFill>
                <a:latin typeface="Comic Sans MS" pitchFamily="66" charset="0"/>
              </a:rPr>
              <a:t>and quality.</a:t>
            </a:r>
          </a:p>
          <a:p>
            <a:endParaRPr lang="en-US" sz="1600" dirty="0">
              <a:latin typeface="Comic Sans MS" pitchFamily="66" charset="0"/>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515" y="6984227"/>
            <a:ext cx="3046285" cy="1787312"/>
          </a:xfrm>
          <a:prstGeom prst="rect">
            <a:avLst/>
          </a:prstGeom>
          <a:ln>
            <a:noFill/>
          </a:ln>
          <a:effectLst>
            <a:softEdge rad="112500"/>
          </a:effectLst>
        </p:spPr>
      </p:pic>
      <p:pic>
        <p:nvPicPr>
          <p:cNvPr id="20" name="Picture 19" descr="LC.jpg"/>
          <p:cNvPicPr>
            <a:picLocks noChangeAspect="1"/>
          </p:cNvPicPr>
          <p:nvPr/>
        </p:nvPicPr>
        <p:blipFill>
          <a:blip r:embed="rId6" cstate="print"/>
          <a:stretch>
            <a:fillRect/>
          </a:stretch>
        </p:blipFill>
        <p:spPr>
          <a:xfrm>
            <a:off x="5063066" y="304800"/>
            <a:ext cx="1490133" cy="762000"/>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13639" y="5820754"/>
            <a:ext cx="2902813" cy="15698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LC.jpg"/>
          <p:cNvPicPr>
            <a:picLocks noChangeAspect="1"/>
          </p:cNvPicPr>
          <p:nvPr/>
        </p:nvPicPr>
        <p:blipFill>
          <a:blip r:embed="rId2" cstate="print"/>
          <a:stretch>
            <a:fillRect/>
          </a:stretch>
        </p:blipFill>
        <p:spPr>
          <a:xfrm>
            <a:off x="5046133" y="212128"/>
            <a:ext cx="1490133" cy="762000"/>
          </a:xfrm>
          <a:prstGeom prst="rect">
            <a:avLst/>
          </a:prstGeom>
        </p:spPr>
      </p:pic>
      <p:sp>
        <p:nvSpPr>
          <p:cNvPr id="12" name="TextBox 11"/>
          <p:cNvSpPr txBox="1"/>
          <p:nvPr/>
        </p:nvSpPr>
        <p:spPr>
          <a:xfrm>
            <a:off x="387307" y="1295400"/>
            <a:ext cx="6318293" cy="954107"/>
          </a:xfrm>
          <a:prstGeom prst="rect">
            <a:avLst/>
          </a:prstGeom>
          <a:noFill/>
        </p:spPr>
        <p:txBody>
          <a:bodyPr wrap="square" rtlCol="0">
            <a:spAutoFit/>
          </a:bodyPr>
          <a:lstStyle/>
          <a:p>
            <a:endParaRPr lang="en-US" sz="2000" dirty="0"/>
          </a:p>
          <a:p>
            <a:pPr algn="ctr"/>
            <a:endParaRPr lang="en-US" b="1" dirty="0"/>
          </a:p>
          <a:p>
            <a:pPr algn="ctr"/>
            <a:r>
              <a:rPr lang="en-US" b="1" dirty="0">
                <a:latin typeface="Comic Sans MS" panose="030F0702030302020204" pitchFamily="66" charset="0"/>
              </a:rPr>
              <a:t>  </a:t>
            </a:r>
            <a:endParaRPr lang="en-US" sz="1600" b="1" dirty="0">
              <a:latin typeface="Comic Sans MS" panose="030F0702030302020204" pitchFamily="66" charset="0"/>
            </a:endParaRPr>
          </a:p>
        </p:txBody>
      </p:sp>
      <p:sp>
        <p:nvSpPr>
          <p:cNvPr id="2" name="Rectangle 1"/>
          <p:cNvSpPr/>
          <p:nvPr/>
        </p:nvSpPr>
        <p:spPr>
          <a:xfrm>
            <a:off x="593934" y="1295400"/>
            <a:ext cx="5730665" cy="7162800"/>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1447800"/>
            <a:ext cx="5410200" cy="6880860"/>
          </a:xfrm>
          <a:prstGeom prst="rect">
            <a:avLst/>
          </a:prstGeom>
        </p:spPr>
      </p:pic>
    </p:spTree>
    <p:extLst>
      <p:ext uri="{BB962C8B-B14F-4D97-AF65-F5344CB8AC3E}">
        <p14:creationId xmlns:p14="http://schemas.microsoft.com/office/powerpoint/2010/main" val="16955171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LC.jpg"/>
          <p:cNvPicPr>
            <a:picLocks noChangeAspect="1"/>
          </p:cNvPicPr>
          <p:nvPr/>
        </p:nvPicPr>
        <p:blipFill>
          <a:blip r:embed="rId2" cstate="print"/>
          <a:stretch>
            <a:fillRect/>
          </a:stretch>
        </p:blipFill>
        <p:spPr>
          <a:xfrm>
            <a:off x="5046133" y="212128"/>
            <a:ext cx="1490133" cy="762000"/>
          </a:xfrm>
          <a:prstGeom prst="rect">
            <a:avLst/>
          </a:prstGeom>
        </p:spPr>
      </p:pic>
      <p:sp>
        <p:nvSpPr>
          <p:cNvPr id="12" name="TextBox 11"/>
          <p:cNvSpPr txBox="1"/>
          <p:nvPr/>
        </p:nvSpPr>
        <p:spPr>
          <a:xfrm>
            <a:off x="387307" y="1295400"/>
            <a:ext cx="6318293" cy="954107"/>
          </a:xfrm>
          <a:prstGeom prst="rect">
            <a:avLst/>
          </a:prstGeom>
          <a:noFill/>
        </p:spPr>
        <p:txBody>
          <a:bodyPr wrap="square" rtlCol="0">
            <a:spAutoFit/>
          </a:bodyPr>
          <a:lstStyle/>
          <a:p>
            <a:endParaRPr lang="en-US" sz="2000" dirty="0"/>
          </a:p>
          <a:p>
            <a:pPr algn="ctr"/>
            <a:endParaRPr lang="en-US" b="1" dirty="0"/>
          </a:p>
          <a:p>
            <a:pPr algn="ctr"/>
            <a:r>
              <a:rPr lang="en-US" b="1" dirty="0">
                <a:latin typeface="Comic Sans MS" panose="030F0702030302020204" pitchFamily="66" charset="0"/>
              </a:rPr>
              <a:t>  </a:t>
            </a:r>
            <a:endParaRPr lang="en-US" sz="1600" b="1" dirty="0">
              <a:latin typeface="Comic Sans MS" panose="030F0702030302020204" pitchFamily="66" charset="0"/>
            </a:endParaRPr>
          </a:p>
        </p:txBody>
      </p:sp>
      <p:sp>
        <p:nvSpPr>
          <p:cNvPr id="2" name="Rectangle 1"/>
          <p:cNvSpPr/>
          <p:nvPr/>
        </p:nvSpPr>
        <p:spPr>
          <a:xfrm>
            <a:off x="593934" y="1295400"/>
            <a:ext cx="5730665" cy="7162800"/>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1371600"/>
            <a:ext cx="5562600" cy="7010400"/>
          </a:xfrm>
          <a:prstGeom prst="rect">
            <a:avLst/>
          </a:prstGeom>
        </p:spPr>
      </p:pic>
    </p:spTree>
    <p:extLst>
      <p:ext uri="{BB962C8B-B14F-4D97-AF65-F5344CB8AC3E}">
        <p14:creationId xmlns:p14="http://schemas.microsoft.com/office/powerpoint/2010/main" val="7456740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LC.jpg"/>
          <p:cNvPicPr>
            <a:picLocks noChangeAspect="1"/>
          </p:cNvPicPr>
          <p:nvPr/>
        </p:nvPicPr>
        <p:blipFill>
          <a:blip r:embed="rId2" cstate="print"/>
          <a:stretch>
            <a:fillRect/>
          </a:stretch>
        </p:blipFill>
        <p:spPr>
          <a:xfrm>
            <a:off x="5046133" y="212128"/>
            <a:ext cx="1490133" cy="762000"/>
          </a:xfrm>
          <a:prstGeom prst="rect">
            <a:avLst/>
          </a:prstGeom>
        </p:spPr>
      </p:pic>
      <p:sp>
        <p:nvSpPr>
          <p:cNvPr id="12" name="TextBox 11"/>
          <p:cNvSpPr txBox="1"/>
          <p:nvPr/>
        </p:nvSpPr>
        <p:spPr>
          <a:xfrm>
            <a:off x="387307" y="1295400"/>
            <a:ext cx="6318293" cy="954107"/>
          </a:xfrm>
          <a:prstGeom prst="rect">
            <a:avLst/>
          </a:prstGeom>
          <a:noFill/>
        </p:spPr>
        <p:txBody>
          <a:bodyPr wrap="square" rtlCol="0">
            <a:spAutoFit/>
          </a:bodyPr>
          <a:lstStyle/>
          <a:p>
            <a:endParaRPr lang="en-US" sz="2000" dirty="0"/>
          </a:p>
          <a:p>
            <a:pPr algn="ctr"/>
            <a:endParaRPr lang="en-US" b="1" dirty="0"/>
          </a:p>
          <a:p>
            <a:pPr algn="ctr"/>
            <a:r>
              <a:rPr lang="en-US" b="1" dirty="0">
                <a:latin typeface="Comic Sans MS" panose="030F0702030302020204" pitchFamily="66" charset="0"/>
              </a:rPr>
              <a:t>  </a:t>
            </a:r>
            <a:endParaRPr lang="en-US" sz="1600" b="1" dirty="0">
              <a:latin typeface="Comic Sans MS" panose="030F0702030302020204" pitchFamily="66" charset="0"/>
            </a:endParaRPr>
          </a:p>
        </p:txBody>
      </p:sp>
      <p:sp>
        <p:nvSpPr>
          <p:cNvPr id="2" name="Rectangle 1"/>
          <p:cNvSpPr/>
          <p:nvPr/>
        </p:nvSpPr>
        <p:spPr>
          <a:xfrm>
            <a:off x="593934" y="1295400"/>
            <a:ext cx="5730665" cy="7162800"/>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Documents and Settings\Administrator\Desktop\CONTRACT STAFF\Mr Adedeji Anointing0066.jpg"/>
          <p:cNvPicPr/>
          <p:nvPr/>
        </p:nvPicPr>
        <p:blipFill>
          <a:blip r:embed="rId3" cstate="print"/>
          <a:srcRect l="1540"/>
          <a:stretch>
            <a:fillRect/>
          </a:stretch>
        </p:blipFill>
        <p:spPr bwMode="auto">
          <a:xfrm>
            <a:off x="685800" y="1447800"/>
            <a:ext cx="5562600" cy="6858000"/>
          </a:xfrm>
          <a:prstGeom prst="rect">
            <a:avLst/>
          </a:prstGeom>
          <a:noFill/>
          <a:ln w="9525">
            <a:noFill/>
            <a:miter lim="800000"/>
            <a:headEnd/>
            <a:tailEnd/>
          </a:ln>
        </p:spPr>
      </p:pic>
    </p:spTree>
    <p:extLst>
      <p:ext uri="{BB962C8B-B14F-4D97-AF65-F5344CB8AC3E}">
        <p14:creationId xmlns:p14="http://schemas.microsoft.com/office/powerpoint/2010/main" val="972469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LC.jpg"/>
          <p:cNvPicPr>
            <a:picLocks noChangeAspect="1"/>
          </p:cNvPicPr>
          <p:nvPr/>
        </p:nvPicPr>
        <p:blipFill>
          <a:blip r:embed="rId2" cstate="print"/>
          <a:stretch>
            <a:fillRect/>
          </a:stretch>
        </p:blipFill>
        <p:spPr>
          <a:xfrm>
            <a:off x="5046133" y="212128"/>
            <a:ext cx="1490133" cy="762000"/>
          </a:xfrm>
          <a:prstGeom prst="rect">
            <a:avLst/>
          </a:prstGeom>
        </p:spPr>
      </p:pic>
      <p:sp>
        <p:nvSpPr>
          <p:cNvPr id="12" name="TextBox 11"/>
          <p:cNvSpPr txBox="1"/>
          <p:nvPr/>
        </p:nvSpPr>
        <p:spPr>
          <a:xfrm>
            <a:off x="387307" y="1295400"/>
            <a:ext cx="6318293" cy="954107"/>
          </a:xfrm>
          <a:prstGeom prst="rect">
            <a:avLst/>
          </a:prstGeom>
          <a:noFill/>
        </p:spPr>
        <p:txBody>
          <a:bodyPr wrap="square" rtlCol="0">
            <a:spAutoFit/>
          </a:bodyPr>
          <a:lstStyle/>
          <a:p>
            <a:endParaRPr lang="en-US" sz="2000" dirty="0"/>
          </a:p>
          <a:p>
            <a:pPr algn="ctr"/>
            <a:endParaRPr lang="en-US" b="1" dirty="0"/>
          </a:p>
          <a:p>
            <a:pPr algn="ctr"/>
            <a:r>
              <a:rPr lang="en-US" b="1" dirty="0">
                <a:latin typeface="Comic Sans MS" panose="030F0702030302020204" pitchFamily="66" charset="0"/>
              </a:rPr>
              <a:t>  </a:t>
            </a:r>
            <a:endParaRPr lang="en-US" sz="1600" b="1" dirty="0">
              <a:latin typeface="Comic Sans MS" panose="030F0702030302020204" pitchFamily="66" charset="0"/>
            </a:endParaRPr>
          </a:p>
        </p:txBody>
      </p:sp>
      <p:sp>
        <p:nvSpPr>
          <p:cNvPr id="2" name="Rectangle 1"/>
          <p:cNvSpPr/>
          <p:nvPr/>
        </p:nvSpPr>
        <p:spPr>
          <a:xfrm>
            <a:off x="593934" y="1295400"/>
            <a:ext cx="5730665" cy="7162800"/>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Documents and Settings\Administrator\Desktop\CONTRACT STAFF\Mr Adedeji Anointing0067.jpg"/>
          <p:cNvPicPr/>
          <p:nvPr/>
        </p:nvPicPr>
        <p:blipFill>
          <a:blip r:embed="rId3" cstate="print"/>
          <a:srcRect l="3594"/>
          <a:stretch>
            <a:fillRect/>
          </a:stretch>
        </p:blipFill>
        <p:spPr bwMode="auto">
          <a:xfrm>
            <a:off x="685800" y="1371600"/>
            <a:ext cx="5567554" cy="7010400"/>
          </a:xfrm>
          <a:prstGeom prst="rect">
            <a:avLst/>
          </a:prstGeom>
          <a:noFill/>
          <a:ln w="9525">
            <a:noFill/>
            <a:miter lim="800000"/>
            <a:headEnd/>
            <a:tailEnd/>
          </a:ln>
        </p:spPr>
      </p:pic>
    </p:spTree>
    <p:extLst>
      <p:ext uri="{BB962C8B-B14F-4D97-AF65-F5344CB8AC3E}">
        <p14:creationId xmlns:p14="http://schemas.microsoft.com/office/powerpoint/2010/main" val="14661004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LC.jpg"/>
          <p:cNvPicPr>
            <a:picLocks noChangeAspect="1"/>
          </p:cNvPicPr>
          <p:nvPr/>
        </p:nvPicPr>
        <p:blipFill>
          <a:blip r:embed="rId2" cstate="print"/>
          <a:stretch>
            <a:fillRect/>
          </a:stretch>
        </p:blipFill>
        <p:spPr>
          <a:xfrm>
            <a:off x="5046133" y="212128"/>
            <a:ext cx="1490133" cy="762000"/>
          </a:xfrm>
          <a:prstGeom prst="rect">
            <a:avLst/>
          </a:prstGeom>
        </p:spPr>
      </p:pic>
      <p:sp>
        <p:nvSpPr>
          <p:cNvPr id="12" name="TextBox 11"/>
          <p:cNvSpPr txBox="1"/>
          <p:nvPr/>
        </p:nvSpPr>
        <p:spPr>
          <a:xfrm>
            <a:off x="387307" y="1295400"/>
            <a:ext cx="6318293" cy="954107"/>
          </a:xfrm>
          <a:prstGeom prst="rect">
            <a:avLst/>
          </a:prstGeom>
          <a:noFill/>
        </p:spPr>
        <p:txBody>
          <a:bodyPr wrap="square" rtlCol="0">
            <a:spAutoFit/>
          </a:bodyPr>
          <a:lstStyle/>
          <a:p>
            <a:endParaRPr lang="en-US" sz="2000" dirty="0"/>
          </a:p>
          <a:p>
            <a:pPr algn="ctr"/>
            <a:endParaRPr lang="en-US" b="1" dirty="0"/>
          </a:p>
          <a:p>
            <a:pPr algn="ctr"/>
            <a:r>
              <a:rPr lang="en-US" b="1" dirty="0">
                <a:latin typeface="Comic Sans MS" panose="030F0702030302020204" pitchFamily="66" charset="0"/>
              </a:rPr>
              <a:t>  </a:t>
            </a:r>
            <a:endParaRPr lang="en-US" sz="1600" b="1" dirty="0">
              <a:latin typeface="Comic Sans MS" panose="030F0702030302020204" pitchFamily="66" charset="0"/>
            </a:endParaRPr>
          </a:p>
        </p:txBody>
      </p:sp>
      <p:sp>
        <p:nvSpPr>
          <p:cNvPr id="2" name="Rectangle 1"/>
          <p:cNvSpPr/>
          <p:nvPr/>
        </p:nvSpPr>
        <p:spPr>
          <a:xfrm>
            <a:off x="593934" y="1295400"/>
            <a:ext cx="5730665" cy="7162800"/>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Documents and Settings\Administrator\Desktop\CONTRACT STAFF\Mr Adedeji Anointing0065.jpg"/>
          <p:cNvPicPr/>
          <p:nvPr/>
        </p:nvPicPr>
        <p:blipFill>
          <a:blip r:embed="rId3" cstate="print"/>
          <a:srcRect l="3400" r="1766"/>
          <a:stretch>
            <a:fillRect/>
          </a:stretch>
        </p:blipFill>
        <p:spPr bwMode="auto">
          <a:xfrm>
            <a:off x="685800" y="1371599"/>
            <a:ext cx="5554027" cy="7010401"/>
          </a:xfrm>
          <a:prstGeom prst="rect">
            <a:avLst/>
          </a:prstGeom>
          <a:noFill/>
          <a:ln w="9525">
            <a:noFill/>
            <a:miter lim="800000"/>
            <a:headEnd/>
            <a:tailEnd/>
          </a:ln>
        </p:spPr>
      </p:pic>
    </p:spTree>
    <p:extLst>
      <p:ext uri="{BB962C8B-B14F-4D97-AF65-F5344CB8AC3E}">
        <p14:creationId xmlns:p14="http://schemas.microsoft.com/office/powerpoint/2010/main" val="18195927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LC.jpg"/>
          <p:cNvPicPr>
            <a:picLocks noChangeAspect="1"/>
          </p:cNvPicPr>
          <p:nvPr/>
        </p:nvPicPr>
        <p:blipFill>
          <a:blip r:embed="rId2" cstate="print"/>
          <a:stretch>
            <a:fillRect/>
          </a:stretch>
        </p:blipFill>
        <p:spPr>
          <a:xfrm>
            <a:off x="5046133" y="212128"/>
            <a:ext cx="1490133" cy="762000"/>
          </a:xfrm>
          <a:prstGeom prst="rect">
            <a:avLst/>
          </a:prstGeom>
        </p:spPr>
      </p:pic>
      <p:sp>
        <p:nvSpPr>
          <p:cNvPr id="12" name="TextBox 11"/>
          <p:cNvSpPr txBox="1"/>
          <p:nvPr/>
        </p:nvSpPr>
        <p:spPr>
          <a:xfrm>
            <a:off x="387307" y="1295400"/>
            <a:ext cx="6318293" cy="954107"/>
          </a:xfrm>
          <a:prstGeom prst="rect">
            <a:avLst/>
          </a:prstGeom>
          <a:noFill/>
        </p:spPr>
        <p:txBody>
          <a:bodyPr wrap="square" rtlCol="0">
            <a:spAutoFit/>
          </a:bodyPr>
          <a:lstStyle/>
          <a:p>
            <a:endParaRPr lang="en-US" sz="2000" dirty="0"/>
          </a:p>
          <a:p>
            <a:pPr algn="ctr"/>
            <a:endParaRPr lang="en-US" b="1" dirty="0"/>
          </a:p>
          <a:p>
            <a:pPr algn="ctr"/>
            <a:r>
              <a:rPr lang="en-US" b="1" dirty="0">
                <a:latin typeface="Comic Sans MS" panose="030F0702030302020204" pitchFamily="66" charset="0"/>
              </a:rPr>
              <a:t>  </a:t>
            </a:r>
            <a:endParaRPr lang="en-US" sz="1600" b="1" dirty="0">
              <a:latin typeface="Comic Sans MS" panose="030F0702030302020204" pitchFamily="66" charset="0"/>
            </a:endParaRPr>
          </a:p>
        </p:txBody>
      </p:sp>
      <p:sp>
        <p:nvSpPr>
          <p:cNvPr id="2" name="Rectangle 1"/>
          <p:cNvSpPr/>
          <p:nvPr/>
        </p:nvSpPr>
        <p:spPr>
          <a:xfrm>
            <a:off x="593934" y="1295400"/>
            <a:ext cx="5730665" cy="7162800"/>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Documents and Settings\Administrator\Desktop\CONTRACT STAFF\Mr Adedeji Anointing0069.jpg"/>
          <p:cNvPicPr/>
          <p:nvPr/>
        </p:nvPicPr>
        <p:blipFill>
          <a:blip r:embed="rId3" cstate="print"/>
          <a:srcRect l="5160"/>
          <a:stretch>
            <a:fillRect/>
          </a:stretch>
        </p:blipFill>
        <p:spPr bwMode="auto">
          <a:xfrm>
            <a:off x="679712" y="1447799"/>
            <a:ext cx="5559107" cy="6858001"/>
          </a:xfrm>
          <a:prstGeom prst="rect">
            <a:avLst/>
          </a:prstGeom>
          <a:noFill/>
          <a:ln w="9525">
            <a:noFill/>
            <a:miter lim="800000"/>
            <a:headEnd/>
            <a:tailEnd/>
          </a:ln>
        </p:spPr>
      </p:pic>
    </p:spTree>
    <p:extLst>
      <p:ext uri="{BB962C8B-B14F-4D97-AF65-F5344CB8AC3E}">
        <p14:creationId xmlns:p14="http://schemas.microsoft.com/office/powerpoint/2010/main" val="39009207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LC.jpg"/>
          <p:cNvPicPr>
            <a:picLocks noChangeAspect="1"/>
          </p:cNvPicPr>
          <p:nvPr/>
        </p:nvPicPr>
        <p:blipFill>
          <a:blip r:embed="rId2" cstate="print"/>
          <a:stretch>
            <a:fillRect/>
          </a:stretch>
        </p:blipFill>
        <p:spPr>
          <a:xfrm>
            <a:off x="5046133" y="212128"/>
            <a:ext cx="1490133" cy="762000"/>
          </a:xfrm>
          <a:prstGeom prst="rect">
            <a:avLst/>
          </a:prstGeom>
        </p:spPr>
      </p:pic>
      <p:sp>
        <p:nvSpPr>
          <p:cNvPr id="12" name="TextBox 11"/>
          <p:cNvSpPr txBox="1"/>
          <p:nvPr/>
        </p:nvSpPr>
        <p:spPr>
          <a:xfrm>
            <a:off x="387307" y="1295400"/>
            <a:ext cx="6318293" cy="954107"/>
          </a:xfrm>
          <a:prstGeom prst="rect">
            <a:avLst/>
          </a:prstGeom>
          <a:noFill/>
        </p:spPr>
        <p:txBody>
          <a:bodyPr wrap="square" rtlCol="0">
            <a:spAutoFit/>
          </a:bodyPr>
          <a:lstStyle/>
          <a:p>
            <a:endParaRPr lang="en-US" sz="2000" dirty="0"/>
          </a:p>
          <a:p>
            <a:pPr algn="ctr"/>
            <a:endParaRPr lang="en-US" b="1" dirty="0"/>
          </a:p>
          <a:p>
            <a:pPr algn="ctr"/>
            <a:r>
              <a:rPr lang="en-US" b="1" dirty="0">
                <a:latin typeface="Comic Sans MS" panose="030F0702030302020204" pitchFamily="66" charset="0"/>
              </a:rPr>
              <a:t>  </a:t>
            </a:r>
            <a:endParaRPr lang="en-US" sz="1600" b="1" dirty="0">
              <a:latin typeface="Comic Sans MS" panose="030F0702030302020204" pitchFamily="66" charset="0"/>
            </a:endParaRPr>
          </a:p>
        </p:txBody>
      </p:sp>
      <p:sp>
        <p:nvSpPr>
          <p:cNvPr id="2" name="Rectangle 1"/>
          <p:cNvSpPr/>
          <p:nvPr/>
        </p:nvSpPr>
        <p:spPr>
          <a:xfrm>
            <a:off x="593934" y="1295400"/>
            <a:ext cx="5730665" cy="7162800"/>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Documents and Settings\Administrator\Desktop\CONTRACT STAFF\Mr Adedeji Anointing0070.jpg"/>
          <p:cNvPicPr/>
          <p:nvPr/>
        </p:nvPicPr>
        <p:blipFill>
          <a:blip r:embed="rId3" cstate="print"/>
          <a:srcRect l="4638"/>
          <a:stretch>
            <a:fillRect/>
          </a:stretch>
        </p:blipFill>
        <p:spPr bwMode="auto">
          <a:xfrm>
            <a:off x="685800" y="1371599"/>
            <a:ext cx="5574347" cy="7010401"/>
          </a:xfrm>
          <a:prstGeom prst="rect">
            <a:avLst/>
          </a:prstGeom>
          <a:noFill/>
          <a:ln w="9525">
            <a:noFill/>
            <a:miter lim="800000"/>
            <a:headEnd/>
            <a:tailEnd/>
          </a:ln>
        </p:spPr>
      </p:pic>
    </p:spTree>
    <p:extLst>
      <p:ext uri="{BB962C8B-B14F-4D97-AF65-F5344CB8AC3E}">
        <p14:creationId xmlns:p14="http://schemas.microsoft.com/office/powerpoint/2010/main" val="28586589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LC.jpg"/>
          <p:cNvPicPr>
            <a:picLocks noChangeAspect="1"/>
          </p:cNvPicPr>
          <p:nvPr/>
        </p:nvPicPr>
        <p:blipFill>
          <a:blip r:embed="rId2" cstate="print"/>
          <a:stretch>
            <a:fillRect/>
          </a:stretch>
        </p:blipFill>
        <p:spPr>
          <a:xfrm>
            <a:off x="5046133" y="212128"/>
            <a:ext cx="1490133" cy="762000"/>
          </a:xfrm>
          <a:prstGeom prst="rect">
            <a:avLst/>
          </a:prstGeom>
        </p:spPr>
      </p:pic>
      <p:sp>
        <p:nvSpPr>
          <p:cNvPr id="12" name="TextBox 11"/>
          <p:cNvSpPr txBox="1"/>
          <p:nvPr/>
        </p:nvSpPr>
        <p:spPr>
          <a:xfrm>
            <a:off x="387307" y="1295400"/>
            <a:ext cx="6318293" cy="954107"/>
          </a:xfrm>
          <a:prstGeom prst="rect">
            <a:avLst/>
          </a:prstGeom>
          <a:noFill/>
        </p:spPr>
        <p:txBody>
          <a:bodyPr wrap="square" rtlCol="0">
            <a:spAutoFit/>
          </a:bodyPr>
          <a:lstStyle/>
          <a:p>
            <a:endParaRPr lang="en-US" sz="2000" dirty="0"/>
          </a:p>
          <a:p>
            <a:pPr algn="ctr"/>
            <a:endParaRPr lang="en-US" b="1" dirty="0"/>
          </a:p>
          <a:p>
            <a:pPr algn="ctr"/>
            <a:r>
              <a:rPr lang="en-US" b="1" dirty="0">
                <a:latin typeface="Comic Sans MS" panose="030F0702030302020204" pitchFamily="66" charset="0"/>
              </a:rPr>
              <a:t>  </a:t>
            </a:r>
            <a:endParaRPr lang="en-US" sz="1600" b="1" dirty="0">
              <a:latin typeface="Comic Sans MS" panose="030F0702030302020204" pitchFamily="66" charset="0"/>
            </a:endParaRPr>
          </a:p>
        </p:txBody>
      </p:sp>
      <p:sp>
        <p:nvSpPr>
          <p:cNvPr id="2" name="Rectangle 1"/>
          <p:cNvSpPr/>
          <p:nvPr/>
        </p:nvSpPr>
        <p:spPr>
          <a:xfrm>
            <a:off x="593934" y="1295400"/>
            <a:ext cx="5730665" cy="7162800"/>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Documents and Settings\Administrator\Desktop\CONTRACT STAFF\Mr Adedeji Anointing0071.jpg"/>
          <p:cNvPicPr/>
          <p:nvPr/>
        </p:nvPicPr>
        <p:blipFill>
          <a:blip r:embed="rId3" cstate="print"/>
          <a:srcRect l="3855" r="3031"/>
          <a:stretch>
            <a:fillRect/>
          </a:stretch>
        </p:blipFill>
        <p:spPr bwMode="auto">
          <a:xfrm>
            <a:off x="685800" y="1368055"/>
            <a:ext cx="5508308" cy="6972756"/>
          </a:xfrm>
          <a:prstGeom prst="rect">
            <a:avLst/>
          </a:prstGeom>
          <a:noFill/>
          <a:ln w="9525">
            <a:noFill/>
            <a:miter lim="800000"/>
            <a:headEnd/>
            <a:tailEnd/>
          </a:ln>
        </p:spPr>
      </p:pic>
    </p:spTree>
    <p:extLst>
      <p:ext uri="{BB962C8B-B14F-4D97-AF65-F5344CB8AC3E}">
        <p14:creationId xmlns:p14="http://schemas.microsoft.com/office/powerpoint/2010/main" val="33981325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LC.jpg"/>
          <p:cNvPicPr>
            <a:picLocks noChangeAspect="1"/>
          </p:cNvPicPr>
          <p:nvPr/>
        </p:nvPicPr>
        <p:blipFill>
          <a:blip r:embed="rId2" cstate="print"/>
          <a:stretch>
            <a:fillRect/>
          </a:stretch>
        </p:blipFill>
        <p:spPr>
          <a:xfrm>
            <a:off x="5046133" y="212128"/>
            <a:ext cx="1490133" cy="762000"/>
          </a:xfrm>
          <a:prstGeom prst="rect">
            <a:avLst/>
          </a:prstGeom>
        </p:spPr>
      </p:pic>
      <p:sp>
        <p:nvSpPr>
          <p:cNvPr id="12" name="TextBox 11"/>
          <p:cNvSpPr txBox="1"/>
          <p:nvPr/>
        </p:nvSpPr>
        <p:spPr>
          <a:xfrm>
            <a:off x="387307" y="1295400"/>
            <a:ext cx="6318293" cy="954107"/>
          </a:xfrm>
          <a:prstGeom prst="rect">
            <a:avLst/>
          </a:prstGeom>
          <a:noFill/>
        </p:spPr>
        <p:txBody>
          <a:bodyPr wrap="square" rtlCol="0">
            <a:spAutoFit/>
          </a:bodyPr>
          <a:lstStyle/>
          <a:p>
            <a:endParaRPr lang="en-US" sz="2000" dirty="0"/>
          </a:p>
          <a:p>
            <a:pPr algn="ctr"/>
            <a:endParaRPr lang="en-US" b="1" dirty="0"/>
          </a:p>
          <a:p>
            <a:pPr algn="ctr"/>
            <a:r>
              <a:rPr lang="en-US" b="1" dirty="0">
                <a:latin typeface="Comic Sans MS" panose="030F0702030302020204" pitchFamily="66" charset="0"/>
              </a:rPr>
              <a:t>  </a:t>
            </a:r>
            <a:endParaRPr lang="en-US" sz="1600" b="1" dirty="0">
              <a:latin typeface="Comic Sans MS" panose="030F0702030302020204" pitchFamily="66" charset="0"/>
            </a:endParaRPr>
          </a:p>
        </p:txBody>
      </p:sp>
      <p:sp>
        <p:nvSpPr>
          <p:cNvPr id="2" name="Rectangle 1"/>
          <p:cNvSpPr/>
          <p:nvPr/>
        </p:nvSpPr>
        <p:spPr>
          <a:xfrm>
            <a:off x="593934" y="1295400"/>
            <a:ext cx="5730665" cy="7162800"/>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Documents and Settings\Administrator\Desktop\CONTRACT STAFF\Mr Adedeji Anointing0072.jpg"/>
          <p:cNvPicPr/>
          <p:nvPr/>
        </p:nvPicPr>
        <p:blipFill>
          <a:blip r:embed="rId3" cstate="print"/>
          <a:srcRect l="7187"/>
          <a:stretch>
            <a:fillRect/>
          </a:stretch>
        </p:blipFill>
        <p:spPr bwMode="auto">
          <a:xfrm>
            <a:off x="685800" y="1357407"/>
            <a:ext cx="5496379" cy="6948393"/>
          </a:xfrm>
          <a:prstGeom prst="rect">
            <a:avLst/>
          </a:prstGeom>
          <a:noFill/>
          <a:ln w="9525">
            <a:noFill/>
            <a:miter lim="800000"/>
            <a:headEnd/>
            <a:tailEnd/>
          </a:ln>
        </p:spPr>
      </p:pic>
    </p:spTree>
    <p:extLst>
      <p:ext uri="{BB962C8B-B14F-4D97-AF65-F5344CB8AC3E}">
        <p14:creationId xmlns:p14="http://schemas.microsoft.com/office/powerpoint/2010/main" val="37322764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LC.jpg"/>
          <p:cNvPicPr>
            <a:picLocks noChangeAspect="1"/>
          </p:cNvPicPr>
          <p:nvPr/>
        </p:nvPicPr>
        <p:blipFill>
          <a:blip r:embed="rId2" cstate="print"/>
          <a:stretch>
            <a:fillRect/>
          </a:stretch>
        </p:blipFill>
        <p:spPr>
          <a:xfrm>
            <a:off x="5046133" y="212128"/>
            <a:ext cx="1490133" cy="762000"/>
          </a:xfrm>
          <a:prstGeom prst="rect">
            <a:avLst/>
          </a:prstGeom>
        </p:spPr>
      </p:pic>
      <p:sp>
        <p:nvSpPr>
          <p:cNvPr id="12" name="TextBox 11"/>
          <p:cNvSpPr txBox="1"/>
          <p:nvPr/>
        </p:nvSpPr>
        <p:spPr>
          <a:xfrm>
            <a:off x="387307" y="1295400"/>
            <a:ext cx="6318293" cy="954107"/>
          </a:xfrm>
          <a:prstGeom prst="rect">
            <a:avLst/>
          </a:prstGeom>
          <a:noFill/>
        </p:spPr>
        <p:txBody>
          <a:bodyPr wrap="square" rtlCol="0">
            <a:spAutoFit/>
          </a:bodyPr>
          <a:lstStyle/>
          <a:p>
            <a:endParaRPr lang="en-US" sz="2000" dirty="0"/>
          </a:p>
          <a:p>
            <a:pPr algn="ctr"/>
            <a:endParaRPr lang="en-US" b="1" dirty="0"/>
          </a:p>
          <a:p>
            <a:pPr algn="ctr"/>
            <a:r>
              <a:rPr lang="en-US" b="1" dirty="0">
                <a:latin typeface="Comic Sans MS" panose="030F0702030302020204" pitchFamily="66" charset="0"/>
              </a:rPr>
              <a:t>  </a:t>
            </a:r>
            <a:endParaRPr lang="en-US" sz="1600" b="1" dirty="0">
              <a:latin typeface="Comic Sans MS" panose="030F0702030302020204" pitchFamily="66" charset="0"/>
            </a:endParaRPr>
          </a:p>
        </p:txBody>
      </p:sp>
      <p:sp>
        <p:nvSpPr>
          <p:cNvPr id="2" name="Rectangle 1"/>
          <p:cNvSpPr/>
          <p:nvPr/>
        </p:nvSpPr>
        <p:spPr>
          <a:xfrm>
            <a:off x="593934" y="1295400"/>
            <a:ext cx="5730665" cy="7162800"/>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Documents and Settings\Administrator\Desktop\CONTRACT STAFF\Mr Adedeji Anointing0073.jpg"/>
          <p:cNvPicPr/>
          <p:nvPr/>
        </p:nvPicPr>
        <p:blipFill>
          <a:blip r:embed="rId3" cstate="print"/>
          <a:srcRect l="6926"/>
          <a:stretch>
            <a:fillRect/>
          </a:stretch>
        </p:blipFill>
        <p:spPr bwMode="auto">
          <a:xfrm>
            <a:off x="685800" y="1371600"/>
            <a:ext cx="5603660" cy="6934200"/>
          </a:xfrm>
          <a:prstGeom prst="rect">
            <a:avLst/>
          </a:prstGeom>
          <a:noFill/>
          <a:ln w="9525">
            <a:noFill/>
            <a:miter lim="800000"/>
            <a:headEnd/>
            <a:tailEnd/>
          </a:ln>
        </p:spPr>
      </p:pic>
    </p:spTree>
    <p:extLst>
      <p:ext uri="{BB962C8B-B14F-4D97-AF65-F5344CB8AC3E}">
        <p14:creationId xmlns:p14="http://schemas.microsoft.com/office/powerpoint/2010/main" val="30801798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t.jpg"/>
          <p:cNvPicPr>
            <a:picLocks noChangeAspect="1"/>
          </p:cNvPicPr>
          <p:nvPr/>
        </p:nvPicPr>
        <p:blipFill>
          <a:blip r:embed="rId2" cstate="print"/>
          <a:stretch>
            <a:fillRect/>
          </a:stretch>
        </p:blipFill>
        <p:spPr>
          <a:xfrm>
            <a:off x="171451" y="203201"/>
            <a:ext cx="1200150" cy="2133600"/>
          </a:xfrm>
          <a:prstGeom prst="rect">
            <a:avLst/>
          </a:prstGeom>
        </p:spPr>
      </p:pic>
      <p:sp>
        <p:nvSpPr>
          <p:cNvPr id="3" name="Rectangle 2"/>
          <p:cNvSpPr/>
          <p:nvPr/>
        </p:nvSpPr>
        <p:spPr>
          <a:xfrm>
            <a:off x="114300" y="2946400"/>
            <a:ext cx="44958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 y="3048000"/>
            <a:ext cx="48006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 y="2743200"/>
            <a:ext cx="49530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G 2.jpg"/>
          <p:cNvPicPr>
            <a:picLocks noChangeAspect="1"/>
          </p:cNvPicPr>
          <p:nvPr/>
        </p:nvPicPr>
        <p:blipFill>
          <a:blip r:embed="rId3" cstate="print"/>
          <a:stretch>
            <a:fillRect/>
          </a:stretch>
        </p:blipFill>
        <p:spPr>
          <a:xfrm>
            <a:off x="0" y="0"/>
            <a:ext cx="6858000" cy="9144000"/>
          </a:xfrm>
          <a:prstGeom prst="rect">
            <a:avLst/>
          </a:prstGeom>
        </p:spPr>
      </p:pic>
      <p:sp>
        <p:nvSpPr>
          <p:cNvPr id="11" name="Rectangle 10"/>
          <p:cNvSpPr/>
          <p:nvPr/>
        </p:nvSpPr>
        <p:spPr>
          <a:xfrm>
            <a:off x="304800" y="2895600"/>
            <a:ext cx="44958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14300" y="876515"/>
            <a:ext cx="5486400" cy="954107"/>
          </a:xfrm>
          <a:prstGeom prst="rect">
            <a:avLst/>
          </a:prstGeom>
          <a:noFill/>
        </p:spPr>
        <p:txBody>
          <a:bodyPr wrap="square" rtlCol="0">
            <a:spAutoFit/>
          </a:bodyPr>
          <a:lstStyle/>
          <a:p>
            <a:r>
              <a:rPr lang="en-US" sz="2400" b="1" u="sng" dirty="0">
                <a:solidFill>
                  <a:srgbClr val="C00000"/>
                </a:solidFill>
                <a:latin typeface="Comic Sans MS" pitchFamily="66" charset="0"/>
              </a:rPr>
              <a:t>OUR SERVICE</a:t>
            </a:r>
            <a:endParaRPr lang="en-US" dirty="0">
              <a:solidFill>
                <a:schemeClr val="accent1">
                  <a:lumMod val="50000"/>
                </a:schemeClr>
              </a:solidFill>
              <a:latin typeface="Comic Sans MS" pitchFamily="66" charset="0"/>
            </a:endParaRPr>
          </a:p>
          <a:p>
            <a:endParaRPr lang="en-US" sz="1600" b="1" dirty="0">
              <a:solidFill>
                <a:schemeClr val="tx1">
                  <a:lumMod val="75000"/>
                  <a:lumOff val="25000"/>
                </a:schemeClr>
              </a:solidFill>
              <a:latin typeface="Comic Sans MS" panose="030F0702030302020204" pitchFamily="66" charset="0"/>
            </a:endParaRPr>
          </a:p>
          <a:p>
            <a:endParaRPr lang="en-US" sz="1600" dirty="0">
              <a:latin typeface="Comic Sans MS" pitchFamily="66" charset="0"/>
            </a:endParaRPr>
          </a:p>
        </p:txBody>
      </p:sp>
      <p:pic>
        <p:nvPicPr>
          <p:cNvPr id="23" name="Picture 22" descr="LC.jpg"/>
          <p:cNvPicPr>
            <a:picLocks noChangeAspect="1"/>
          </p:cNvPicPr>
          <p:nvPr/>
        </p:nvPicPr>
        <p:blipFill>
          <a:blip r:embed="rId4" cstate="print"/>
          <a:stretch>
            <a:fillRect/>
          </a:stretch>
        </p:blipFill>
        <p:spPr>
          <a:xfrm>
            <a:off x="5063066" y="304800"/>
            <a:ext cx="1490133" cy="762000"/>
          </a:xfrm>
          <a:prstGeom prst="rect">
            <a:avLst/>
          </a:prstGeom>
        </p:spPr>
      </p:pic>
      <p:sp>
        <p:nvSpPr>
          <p:cNvPr id="15" name="TextBox 14"/>
          <p:cNvSpPr txBox="1"/>
          <p:nvPr/>
        </p:nvSpPr>
        <p:spPr>
          <a:xfrm>
            <a:off x="114300" y="1075164"/>
            <a:ext cx="5486400" cy="5432256"/>
          </a:xfrm>
          <a:prstGeom prst="rect">
            <a:avLst/>
          </a:prstGeom>
          <a:noFill/>
        </p:spPr>
        <p:txBody>
          <a:bodyPr wrap="square" rtlCol="0">
            <a:spAutoFit/>
          </a:bodyPr>
          <a:lstStyle/>
          <a:p>
            <a:endParaRPr lang="en-US" sz="1600" b="1" dirty="0">
              <a:solidFill>
                <a:schemeClr val="tx1">
                  <a:lumMod val="75000"/>
                  <a:lumOff val="25000"/>
                </a:schemeClr>
              </a:solidFill>
              <a:latin typeface="Comic Sans MS" panose="030F0702030302020204" pitchFamily="66" charset="0"/>
            </a:endParaRPr>
          </a:p>
          <a:p>
            <a:r>
              <a:rPr lang="en-US" sz="1500" b="1" dirty="0">
                <a:solidFill>
                  <a:schemeClr val="tx1">
                    <a:lumMod val="75000"/>
                    <a:lumOff val="25000"/>
                  </a:schemeClr>
                </a:solidFill>
                <a:latin typeface="Comic Sans MS" panose="030F0702030302020204" pitchFamily="66" charset="0"/>
              </a:rPr>
              <a:t>LEGO CONSULT</a:t>
            </a:r>
            <a:r>
              <a:rPr lang="en-US" sz="1500" dirty="0">
                <a:solidFill>
                  <a:schemeClr val="tx1">
                    <a:lumMod val="75000"/>
                    <a:lumOff val="25000"/>
                  </a:schemeClr>
                </a:solidFill>
                <a:latin typeface="Comic Sans MS" panose="030F0702030302020204" pitchFamily="66" charset="0"/>
              </a:rPr>
              <a:t> offers comprehensive </a:t>
            </a:r>
          </a:p>
          <a:p>
            <a:r>
              <a:rPr lang="en-US" sz="1500" dirty="0">
                <a:solidFill>
                  <a:schemeClr val="tx1">
                    <a:lumMod val="75000"/>
                    <a:lumOff val="25000"/>
                  </a:schemeClr>
                </a:solidFill>
                <a:latin typeface="Comic Sans MS" panose="030F0702030302020204" pitchFamily="66" charset="0"/>
              </a:rPr>
              <a:t>design and planning services to meet the</a:t>
            </a:r>
          </a:p>
          <a:p>
            <a:r>
              <a:rPr lang="en-US" sz="1500" dirty="0">
                <a:solidFill>
                  <a:schemeClr val="tx1">
                    <a:lumMod val="75000"/>
                    <a:lumOff val="25000"/>
                  </a:schemeClr>
                </a:solidFill>
                <a:latin typeface="Comic Sans MS" panose="030F0702030302020204" pitchFamily="66" charset="0"/>
              </a:rPr>
              <a:t> divergent needs of clients in Lagos, Abuja, Ekiti, </a:t>
            </a:r>
          </a:p>
          <a:p>
            <a:r>
              <a:rPr lang="en-US" sz="1500" dirty="0">
                <a:solidFill>
                  <a:schemeClr val="tx1">
                    <a:lumMod val="75000"/>
                    <a:lumOff val="25000"/>
                  </a:schemeClr>
                </a:solidFill>
                <a:latin typeface="Comic Sans MS" panose="030F0702030302020204" pitchFamily="66" charset="0"/>
              </a:rPr>
              <a:t>Imo and beyond.</a:t>
            </a:r>
          </a:p>
          <a:p>
            <a:r>
              <a:rPr lang="en-US" sz="1500" dirty="0">
                <a:solidFill>
                  <a:schemeClr val="tx1">
                    <a:lumMod val="75000"/>
                    <a:lumOff val="25000"/>
                  </a:schemeClr>
                </a:solidFill>
                <a:latin typeface="Comic Sans MS" panose="030F0702030302020204" pitchFamily="66" charset="0"/>
              </a:rPr>
              <a:t> </a:t>
            </a:r>
          </a:p>
          <a:p>
            <a:r>
              <a:rPr lang="en-US" sz="1500" dirty="0">
                <a:solidFill>
                  <a:schemeClr val="tx1">
                    <a:lumMod val="75000"/>
                    <a:lumOff val="25000"/>
                  </a:schemeClr>
                </a:solidFill>
                <a:latin typeface="Comic Sans MS" panose="030F0702030302020204" pitchFamily="66" charset="0"/>
              </a:rPr>
              <a:t>We are a firm of multi-disciplinary professionals with expertise in different phases of project development and implementation.</a:t>
            </a:r>
          </a:p>
          <a:p>
            <a:r>
              <a:rPr lang="en-US" sz="1500" dirty="0">
                <a:solidFill>
                  <a:schemeClr val="tx1">
                    <a:lumMod val="75000"/>
                    <a:lumOff val="25000"/>
                  </a:schemeClr>
                </a:solidFill>
                <a:latin typeface="Comic Sans MS" panose="030F0702030302020204" pitchFamily="66" charset="0"/>
              </a:rPr>
              <a:t> </a:t>
            </a:r>
          </a:p>
          <a:p>
            <a:r>
              <a:rPr lang="en-US" sz="1500" b="1" dirty="0">
                <a:solidFill>
                  <a:schemeClr val="tx1">
                    <a:lumMod val="75000"/>
                    <a:lumOff val="25000"/>
                  </a:schemeClr>
                </a:solidFill>
                <a:latin typeface="Comic Sans MS" panose="030F0702030302020204" pitchFamily="66" charset="0"/>
              </a:rPr>
              <a:t>LEGO CONSULT</a:t>
            </a:r>
            <a:r>
              <a:rPr lang="en-US" sz="1500" dirty="0">
                <a:solidFill>
                  <a:schemeClr val="tx1">
                    <a:lumMod val="75000"/>
                    <a:lumOff val="25000"/>
                  </a:schemeClr>
                </a:solidFill>
                <a:latin typeface="Comic Sans MS" panose="030F0702030302020204" pitchFamily="66" charset="0"/>
              </a:rPr>
              <a:t> places strong emphasis on creative design details, practicality as well as cost optimization of every solution.</a:t>
            </a:r>
          </a:p>
          <a:p>
            <a:r>
              <a:rPr lang="en-US" sz="1500" dirty="0">
                <a:solidFill>
                  <a:schemeClr val="tx1">
                    <a:lumMod val="75000"/>
                    <a:lumOff val="25000"/>
                  </a:schemeClr>
                </a:solidFill>
                <a:latin typeface="Comic Sans MS" panose="030F0702030302020204" pitchFamily="66" charset="0"/>
              </a:rPr>
              <a:t> </a:t>
            </a:r>
          </a:p>
          <a:p>
            <a:r>
              <a:rPr lang="en-US" sz="1500" dirty="0">
                <a:solidFill>
                  <a:schemeClr val="tx1">
                    <a:lumMod val="75000"/>
                    <a:lumOff val="25000"/>
                  </a:schemeClr>
                </a:solidFill>
                <a:latin typeface="Comic Sans MS" panose="030F0702030302020204" pitchFamily="66" charset="0"/>
              </a:rPr>
              <a:t>Our mission is to sustain our growth, hence we </a:t>
            </a:r>
          </a:p>
          <a:p>
            <a:r>
              <a:rPr lang="en-US" sz="1500" dirty="0">
                <a:solidFill>
                  <a:schemeClr val="tx1">
                    <a:lumMod val="75000"/>
                    <a:lumOff val="25000"/>
                  </a:schemeClr>
                </a:solidFill>
                <a:latin typeface="Comic Sans MS" panose="030F0702030302020204" pitchFamily="66" charset="0"/>
              </a:rPr>
              <a:t>strive to retain our focus: “Prompt attention</a:t>
            </a:r>
          </a:p>
          <a:p>
            <a:r>
              <a:rPr lang="en-US" sz="1500" dirty="0">
                <a:solidFill>
                  <a:schemeClr val="tx1">
                    <a:lumMod val="75000"/>
                    <a:lumOff val="25000"/>
                  </a:schemeClr>
                </a:solidFill>
                <a:latin typeface="Comic Sans MS" panose="030F0702030302020204" pitchFamily="66" charset="0"/>
              </a:rPr>
              <a:t>to clients!” therefore our organization is </a:t>
            </a:r>
          </a:p>
          <a:p>
            <a:r>
              <a:rPr lang="en-US" sz="1500" dirty="0">
                <a:solidFill>
                  <a:schemeClr val="tx1">
                    <a:lumMod val="75000"/>
                    <a:lumOff val="25000"/>
                  </a:schemeClr>
                </a:solidFill>
                <a:latin typeface="Comic Sans MS" panose="030F0702030302020204" pitchFamily="66" charset="0"/>
              </a:rPr>
              <a:t>structured to be sensitive and responsive to the</a:t>
            </a:r>
          </a:p>
          <a:p>
            <a:r>
              <a:rPr lang="en-US" sz="1500" dirty="0">
                <a:solidFill>
                  <a:schemeClr val="tx1">
                    <a:lumMod val="75000"/>
                    <a:lumOff val="25000"/>
                  </a:schemeClr>
                </a:solidFill>
                <a:latin typeface="Comic Sans MS" panose="030F0702030302020204" pitchFamily="66" charset="0"/>
              </a:rPr>
              <a:t>concern of the client. This is why every job </a:t>
            </a:r>
          </a:p>
          <a:p>
            <a:r>
              <a:rPr lang="en-US" sz="1500" dirty="0">
                <a:solidFill>
                  <a:schemeClr val="tx1">
                    <a:lumMod val="75000"/>
                    <a:lumOff val="25000"/>
                  </a:schemeClr>
                </a:solidFill>
                <a:latin typeface="Comic Sans MS" panose="030F0702030302020204" pitchFamily="66" charset="0"/>
              </a:rPr>
              <a:t>captain is trained to be passionately </a:t>
            </a:r>
          </a:p>
          <a:p>
            <a:r>
              <a:rPr lang="en-US" sz="1500" dirty="0">
                <a:solidFill>
                  <a:schemeClr val="tx1">
                    <a:lumMod val="75000"/>
                    <a:lumOff val="25000"/>
                  </a:schemeClr>
                </a:solidFill>
                <a:latin typeface="Comic Sans MS" panose="030F0702030302020204" pitchFamily="66" charset="0"/>
              </a:rPr>
              <a:t>devoted to his project.</a:t>
            </a:r>
          </a:p>
          <a:p>
            <a:r>
              <a:rPr lang="en-US" sz="1500" b="1" dirty="0">
                <a:solidFill>
                  <a:schemeClr val="tx1">
                    <a:lumMod val="75000"/>
                    <a:lumOff val="25000"/>
                  </a:schemeClr>
                </a:solidFill>
                <a:latin typeface="Comic Sans MS" panose="030F0702030302020204" pitchFamily="66" charset="0"/>
              </a:rPr>
              <a:t> </a:t>
            </a:r>
            <a:endParaRPr lang="en-US" sz="1500" dirty="0">
              <a:solidFill>
                <a:schemeClr val="tx1">
                  <a:lumMod val="75000"/>
                  <a:lumOff val="25000"/>
                </a:schemeClr>
              </a:solidFill>
              <a:latin typeface="Comic Sans MS" panose="030F0702030302020204" pitchFamily="66" charset="0"/>
            </a:endParaRPr>
          </a:p>
          <a:p>
            <a:endParaRPr lang="en-US" sz="1600" dirty="0">
              <a:latin typeface="Comic Sans MS" pitchFamily="66" charset="0"/>
            </a:endParaRPr>
          </a:p>
        </p:txBody>
      </p:sp>
      <p:pic>
        <p:nvPicPr>
          <p:cNvPr id="16" name="Picture 15" descr="NN BG.jpg"/>
          <p:cNvPicPr>
            <a:picLocks noChangeAspect="1"/>
          </p:cNvPicPr>
          <p:nvPr/>
        </p:nvPicPr>
        <p:blipFill>
          <a:blip r:embed="rId5" cstate="print"/>
          <a:stretch>
            <a:fillRect/>
          </a:stretch>
        </p:blipFill>
        <p:spPr>
          <a:xfrm>
            <a:off x="2209800" y="6400800"/>
            <a:ext cx="3581400" cy="2209800"/>
          </a:xfrm>
          <a:prstGeom prst="rect">
            <a:avLst/>
          </a:prstGeom>
          <a:ln>
            <a:noFill/>
          </a:ln>
          <a:effectLst>
            <a:softEdge rad="112500"/>
          </a:effectLst>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7423" y="5410200"/>
            <a:ext cx="3128177" cy="2768145"/>
          </a:xfrm>
          <a:prstGeom prst="rect">
            <a:avLst/>
          </a:prstGeom>
          <a:ln>
            <a:noFill/>
          </a:ln>
          <a:effectLst>
            <a:softEdge rad="112500"/>
          </a:effectLst>
        </p:spPr>
      </p:pic>
      <p:pic>
        <p:nvPicPr>
          <p:cNvPr id="14" name="Picture 13" descr="C:\Users\LEGO CONSULT\Desktop\UBEC ROAD PICS\IMG-20191025-WA0021.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2143" y="6335751"/>
            <a:ext cx="3244780" cy="2351049"/>
          </a:xfrm>
          <a:prstGeom prst="rect">
            <a:avLst/>
          </a:prstGeom>
          <a:ln>
            <a:noFill/>
          </a:ln>
          <a:effectLst>
            <a:softEdge rad="112500"/>
          </a:effectLst>
        </p:spPr>
      </p:pic>
      <p:sp>
        <p:nvSpPr>
          <p:cNvPr id="7" name="TextBox 6"/>
          <p:cNvSpPr txBox="1"/>
          <p:nvPr/>
        </p:nvSpPr>
        <p:spPr>
          <a:xfrm>
            <a:off x="253513" y="8598305"/>
            <a:ext cx="3124200" cy="338554"/>
          </a:xfrm>
          <a:prstGeom prst="rect">
            <a:avLst/>
          </a:prstGeom>
          <a:noFill/>
        </p:spPr>
        <p:txBody>
          <a:bodyPr wrap="square" rtlCol="0">
            <a:spAutoFit/>
          </a:bodyPr>
          <a:lstStyle/>
          <a:p>
            <a:r>
              <a:rPr lang="en-US" sz="1600" dirty="0" smtClean="0"/>
              <a:t>BUILDING CONSTRUCTION</a:t>
            </a:r>
            <a:endParaRPr lang="en-US" sz="1600" dirty="0"/>
          </a:p>
        </p:txBody>
      </p:sp>
      <p:sp>
        <p:nvSpPr>
          <p:cNvPr id="8" name="TextBox 7"/>
          <p:cNvSpPr txBox="1"/>
          <p:nvPr/>
        </p:nvSpPr>
        <p:spPr>
          <a:xfrm>
            <a:off x="3753177" y="8025140"/>
            <a:ext cx="2723823" cy="369332"/>
          </a:xfrm>
          <a:prstGeom prst="rect">
            <a:avLst/>
          </a:prstGeom>
          <a:noFill/>
        </p:spPr>
        <p:txBody>
          <a:bodyPr wrap="none" rtlCol="0">
            <a:spAutoFit/>
          </a:bodyPr>
          <a:lstStyle/>
          <a:p>
            <a:r>
              <a:rPr lang="en-US" dirty="0" smtClean="0"/>
              <a:t>ROAD CONSTRUCTION</a:t>
            </a:r>
            <a:endParaRPr lang="en-US" dirty="0"/>
          </a:p>
        </p:txBody>
      </p:sp>
    </p:spTree>
    <p:extLst>
      <p:ext uri="{BB962C8B-B14F-4D97-AF65-F5344CB8AC3E}">
        <p14:creationId xmlns:p14="http://schemas.microsoft.com/office/powerpoint/2010/main" val="22339280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LC.jpg"/>
          <p:cNvPicPr>
            <a:picLocks noChangeAspect="1"/>
          </p:cNvPicPr>
          <p:nvPr/>
        </p:nvPicPr>
        <p:blipFill>
          <a:blip r:embed="rId2" cstate="print"/>
          <a:stretch>
            <a:fillRect/>
          </a:stretch>
        </p:blipFill>
        <p:spPr>
          <a:xfrm>
            <a:off x="5046133" y="212128"/>
            <a:ext cx="1490133" cy="762000"/>
          </a:xfrm>
          <a:prstGeom prst="rect">
            <a:avLst/>
          </a:prstGeom>
        </p:spPr>
      </p:pic>
      <p:sp>
        <p:nvSpPr>
          <p:cNvPr id="12" name="TextBox 11"/>
          <p:cNvSpPr txBox="1"/>
          <p:nvPr/>
        </p:nvSpPr>
        <p:spPr>
          <a:xfrm>
            <a:off x="387307" y="1295400"/>
            <a:ext cx="6318293" cy="954107"/>
          </a:xfrm>
          <a:prstGeom prst="rect">
            <a:avLst/>
          </a:prstGeom>
          <a:noFill/>
        </p:spPr>
        <p:txBody>
          <a:bodyPr wrap="square" rtlCol="0">
            <a:spAutoFit/>
          </a:bodyPr>
          <a:lstStyle/>
          <a:p>
            <a:endParaRPr lang="en-US" sz="2000" dirty="0"/>
          </a:p>
          <a:p>
            <a:pPr algn="ctr"/>
            <a:endParaRPr lang="en-US" b="1" dirty="0"/>
          </a:p>
          <a:p>
            <a:pPr algn="ctr"/>
            <a:r>
              <a:rPr lang="en-US" b="1" dirty="0">
                <a:latin typeface="Comic Sans MS" panose="030F0702030302020204" pitchFamily="66" charset="0"/>
              </a:rPr>
              <a:t>  </a:t>
            </a:r>
            <a:endParaRPr lang="en-US" sz="1600" b="1" dirty="0">
              <a:latin typeface="Comic Sans MS" panose="030F0702030302020204" pitchFamily="66" charset="0"/>
            </a:endParaRPr>
          </a:p>
        </p:txBody>
      </p:sp>
      <p:sp>
        <p:nvSpPr>
          <p:cNvPr id="2" name="Rectangle 1"/>
          <p:cNvSpPr/>
          <p:nvPr/>
        </p:nvSpPr>
        <p:spPr>
          <a:xfrm>
            <a:off x="593934" y="1295400"/>
            <a:ext cx="5730665" cy="7162800"/>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Documents and Settings\Administrator\Desktop\CONTRACT STAFF\Mr Adedeji Anointing0075.jpg"/>
          <p:cNvPicPr/>
          <p:nvPr/>
        </p:nvPicPr>
        <p:blipFill>
          <a:blip r:embed="rId3" cstate="print"/>
          <a:srcRect l="4638"/>
          <a:stretch>
            <a:fillRect/>
          </a:stretch>
        </p:blipFill>
        <p:spPr bwMode="auto">
          <a:xfrm>
            <a:off x="685799" y="1371599"/>
            <a:ext cx="5562601" cy="7010401"/>
          </a:xfrm>
          <a:prstGeom prst="rect">
            <a:avLst/>
          </a:prstGeom>
          <a:noFill/>
          <a:ln w="9525">
            <a:noFill/>
            <a:miter lim="800000"/>
            <a:headEnd/>
            <a:tailEnd/>
          </a:ln>
        </p:spPr>
      </p:pic>
    </p:spTree>
    <p:extLst>
      <p:ext uri="{BB962C8B-B14F-4D97-AF65-F5344CB8AC3E}">
        <p14:creationId xmlns:p14="http://schemas.microsoft.com/office/powerpoint/2010/main" val="22277735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LC.jpg"/>
          <p:cNvPicPr>
            <a:picLocks noChangeAspect="1"/>
          </p:cNvPicPr>
          <p:nvPr/>
        </p:nvPicPr>
        <p:blipFill>
          <a:blip r:embed="rId2" cstate="print"/>
          <a:stretch>
            <a:fillRect/>
          </a:stretch>
        </p:blipFill>
        <p:spPr>
          <a:xfrm>
            <a:off x="5046133" y="212128"/>
            <a:ext cx="1490133" cy="762000"/>
          </a:xfrm>
          <a:prstGeom prst="rect">
            <a:avLst/>
          </a:prstGeom>
        </p:spPr>
      </p:pic>
      <p:sp>
        <p:nvSpPr>
          <p:cNvPr id="12" name="TextBox 11"/>
          <p:cNvSpPr txBox="1"/>
          <p:nvPr/>
        </p:nvSpPr>
        <p:spPr>
          <a:xfrm>
            <a:off x="387307" y="1295400"/>
            <a:ext cx="6318293" cy="954107"/>
          </a:xfrm>
          <a:prstGeom prst="rect">
            <a:avLst/>
          </a:prstGeom>
          <a:noFill/>
        </p:spPr>
        <p:txBody>
          <a:bodyPr wrap="square" rtlCol="0">
            <a:spAutoFit/>
          </a:bodyPr>
          <a:lstStyle/>
          <a:p>
            <a:endParaRPr lang="en-US" sz="2000" dirty="0"/>
          </a:p>
          <a:p>
            <a:pPr algn="ctr"/>
            <a:endParaRPr lang="en-US" b="1" dirty="0"/>
          </a:p>
          <a:p>
            <a:pPr algn="ctr"/>
            <a:r>
              <a:rPr lang="en-US" b="1" dirty="0">
                <a:latin typeface="Comic Sans MS" panose="030F0702030302020204" pitchFamily="66" charset="0"/>
              </a:rPr>
              <a:t>  </a:t>
            </a:r>
            <a:endParaRPr lang="en-US" sz="1600" b="1" dirty="0">
              <a:latin typeface="Comic Sans MS" panose="030F0702030302020204" pitchFamily="66" charset="0"/>
            </a:endParaRPr>
          </a:p>
        </p:txBody>
      </p:sp>
      <p:sp>
        <p:nvSpPr>
          <p:cNvPr id="2" name="Rectangle 1"/>
          <p:cNvSpPr/>
          <p:nvPr/>
        </p:nvSpPr>
        <p:spPr>
          <a:xfrm>
            <a:off x="593934" y="1295400"/>
            <a:ext cx="5730665" cy="7162800"/>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Documents and Settings\Administrator\Desktop\CONTRACT STAFF\Mr Adedeji Anointing0076.jpg"/>
          <p:cNvPicPr/>
          <p:nvPr/>
        </p:nvPicPr>
        <p:blipFill>
          <a:blip r:embed="rId3" cstate="print"/>
          <a:srcRect l="4638" r="1767"/>
          <a:stretch>
            <a:fillRect/>
          </a:stretch>
        </p:blipFill>
        <p:spPr bwMode="auto">
          <a:xfrm>
            <a:off x="647383" y="1371599"/>
            <a:ext cx="5524818" cy="6939024"/>
          </a:xfrm>
          <a:prstGeom prst="rect">
            <a:avLst/>
          </a:prstGeom>
          <a:noFill/>
          <a:ln w="9525">
            <a:noFill/>
            <a:miter lim="800000"/>
            <a:headEnd/>
            <a:tailEnd/>
          </a:ln>
        </p:spPr>
      </p:pic>
    </p:spTree>
    <p:extLst>
      <p:ext uri="{BB962C8B-B14F-4D97-AF65-F5344CB8AC3E}">
        <p14:creationId xmlns:p14="http://schemas.microsoft.com/office/powerpoint/2010/main" val="700779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t.jpg"/>
          <p:cNvPicPr>
            <a:picLocks noChangeAspect="1"/>
          </p:cNvPicPr>
          <p:nvPr/>
        </p:nvPicPr>
        <p:blipFill>
          <a:blip r:embed="rId2" cstate="print"/>
          <a:stretch>
            <a:fillRect/>
          </a:stretch>
        </p:blipFill>
        <p:spPr>
          <a:xfrm>
            <a:off x="171451" y="203201"/>
            <a:ext cx="1200150" cy="2133600"/>
          </a:xfrm>
          <a:prstGeom prst="rect">
            <a:avLst/>
          </a:prstGeom>
        </p:spPr>
      </p:pic>
      <p:sp>
        <p:nvSpPr>
          <p:cNvPr id="3" name="Rectangle 2"/>
          <p:cNvSpPr/>
          <p:nvPr/>
        </p:nvSpPr>
        <p:spPr>
          <a:xfrm>
            <a:off x="114300" y="2946400"/>
            <a:ext cx="44958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 y="3048000"/>
            <a:ext cx="48006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 y="2743200"/>
            <a:ext cx="49530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G 2.jpg"/>
          <p:cNvPicPr>
            <a:picLocks noChangeAspect="1"/>
          </p:cNvPicPr>
          <p:nvPr/>
        </p:nvPicPr>
        <p:blipFill>
          <a:blip r:embed="rId3" cstate="print"/>
          <a:stretch>
            <a:fillRect/>
          </a:stretch>
        </p:blipFill>
        <p:spPr>
          <a:xfrm>
            <a:off x="0" y="0"/>
            <a:ext cx="6858000" cy="9144000"/>
          </a:xfrm>
          <a:prstGeom prst="rect">
            <a:avLst/>
          </a:prstGeom>
        </p:spPr>
      </p:pic>
      <p:sp>
        <p:nvSpPr>
          <p:cNvPr id="11" name="Rectangle 10"/>
          <p:cNvSpPr/>
          <p:nvPr/>
        </p:nvSpPr>
        <p:spPr>
          <a:xfrm>
            <a:off x="304800" y="2895600"/>
            <a:ext cx="44958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NN BG.jpg"/>
          <p:cNvPicPr>
            <a:picLocks noChangeAspect="1"/>
          </p:cNvPicPr>
          <p:nvPr/>
        </p:nvPicPr>
        <p:blipFill>
          <a:blip r:embed="rId4" cstate="print"/>
          <a:stretch>
            <a:fillRect/>
          </a:stretch>
        </p:blipFill>
        <p:spPr>
          <a:xfrm>
            <a:off x="2209800" y="6400800"/>
            <a:ext cx="3581400" cy="2209800"/>
          </a:xfrm>
          <a:prstGeom prst="rect">
            <a:avLst/>
          </a:prstGeom>
          <a:ln>
            <a:noFill/>
          </a:ln>
          <a:effectLst>
            <a:softEdge rad="112500"/>
          </a:effectLst>
        </p:spPr>
      </p:pic>
      <p:pic>
        <p:nvPicPr>
          <p:cNvPr id="20" name="Picture 19" descr="LC.jpg"/>
          <p:cNvPicPr>
            <a:picLocks noChangeAspect="1"/>
          </p:cNvPicPr>
          <p:nvPr/>
        </p:nvPicPr>
        <p:blipFill>
          <a:blip r:embed="rId5" cstate="print"/>
          <a:stretch>
            <a:fillRect/>
          </a:stretch>
        </p:blipFill>
        <p:spPr>
          <a:xfrm>
            <a:off x="5046133" y="212128"/>
            <a:ext cx="1490133" cy="762000"/>
          </a:xfrm>
          <a:prstGeom prst="rect">
            <a:avLst/>
          </a:prstGeom>
        </p:spPr>
      </p:pic>
      <p:sp>
        <p:nvSpPr>
          <p:cNvPr id="12" name="TextBox 11"/>
          <p:cNvSpPr txBox="1"/>
          <p:nvPr/>
        </p:nvSpPr>
        <p:spPr>
          <a:xfrm>
            <a:off x="-3124200" y="3005078"/>
            <a:ext cx="11887200" cy="2862322"/>
          </a:xfrm>
          <a:prstGeom prst="rect">
            <a:avLst/>
          </a:prstGeom>
          <a:noFill/>
        </p:spPr>
        <p:txBody>
          <a:bodyPr wrap="square" rtlCol="0">
            <a:spAutoFit/>
          </a:bodyPr>
          <a:lstStyle/>
          <a:p>
            <a:pPr algn="ctr"/>
            <a:r>
              <a:rPr lang="en-US" sz="3600" b="1" dirty="0">
                <a:solidFill>
                  <a:srgbClr val="C00000"/>
                </a:solidFill>
                <a:latin typeface="Comic Sans MS" panose="030F0702030302020204" pitchFamily="66" charset="0"/>
              </a:rPr>
              <a:t>LISTOF EQUIPMENTS </a:t>
            </a:r>
          </a:p>
          <a:p>
            <a:pPr algn="ctr"/>
            <a:r>
              <a:rPr lang="en-US" sz="3600" b="1" dirty="0">
                <a:solidFill>
                  <a:srgbClr val="C00000"/>
                </a:solidFill>
                <a:latin typeface="Comic Sans MS" panose="030F0702030302020204" pitchFamily="66" charset="0"/>
              </a:rPr>
              <a:t>&amp; MACHINERIES</a:t>
            </a:r>
          </a:p>
          <a:p>
            <a:pPr algn="ctr"/>
            <a:endParaRPr lang="en-US" sz="3600" b="1" dirty="0">
              <a:solidFill>
                <a:srgbClr val="C00000"/>
              </a:solidFill>
              <a:latin typeface="Comic Sans MS" panose="030F0702030302020204" pitchFamily="66" charset="0"/>
            </a:endParaRPr>
          </a:p>
          <a:p>
            <a:pPr algn="ctr"/>
            <a:endParaRPr lang="en-US" sz="3600" b="1" dirty="0">
              <a:latin typeface="Comic Sans MS" panose="030F0702030302020204" pitchFamily="66" charset="0"/>
            </a:endParaRPr>
          </a:p>
          <a:p>
            <a:r>
              <a:rPr lang="en-US" sz="3600" b="1" dirty="0">
                <a:latin typeface="Comic Sans MS" panose="030F0702030302020204" pitchFamily="66" charset="0"/>
              </a:rPr>
              <a:t> </a:t>
            </a:r>
          </a:p>
        </p:txBody>
      </p:sp>
      <p:pic>
        <p:nvPicPr>
          <p:cNvPr id="18" name="Picture 17" descr="C:\Users\yinka olatunji\Desktop\ilawe project\DSCF0253.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6629400"/>
            <a:ext cx="3082123" cy="1908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8500" y="5971651"/>
            <a:ext cx="3501223" cy="2334149"/>
          </a:xfrm>
          <a:prstGeom prst="rect">
            <a:avLst/>
          </a:prstGeom>
          <a:effectLst>
            <a:outerShdw blurRad="50800" dist="38100" algn="l" rotWithShape="0">
              <a:prstClr val="black">
                <a:alpha val="40000"/>
              </a:prstClr>
            </a:outerShdw>
            <a:softEdge rad="127000"/>
          </a:effectLst>
        </p:spPr>
      </p:pic>
      <p:sp>
        <p:nvSpPr>
          <p:cNvPr id="10" name="TextBox 9"/>
          <p:cNvSpPr txBox="1"/>
          <p:nvPr/>
        </p:nvSpPr>
        <p:spPr>
          <a:xfrm>
            <a:off x="89827" y="8305800"/>
            <a:ext cx="1311578" cy="307777"/>
          </a:xfrm>
          <a:prstGeom prst="rect">
            <a:avLst/>
          </a:prstGeom>
          <a:noFill/>
        </p:spPr>
        <p:txBody>
          <a:bodyPr wrap="none" rtlCol="0">
            <a:spAutoFit/>
          </a:bodyPr>
          <a:lstStyle/>
          <a:p>
            <a:r>
              <a:rPr lang="en-US" sz="1400" dirty="0" smtClean="0"/>
              <a:t>  BULLDOZER</a:t>
            </a:r>
            <a:endParaRPr lang="en-US" sz="1400" dirty="0"/>
          </a:p>
        </p:txBody>
      </p:sp>
      <p:sp>
        <p:nvSpPr>
          <p:cNvPr id="15" name="TextBox 14"/>
          <p:cNvSpPr txBox="1"/>
          <p:nvPr/>
        </p:nvSpPr>
        <p:spPr>
          <a:xfrm>
            <a:off x="3369116" y="8052701"/>
            <a:ext cx="2555508" cy="307777"/>
          </a:xfrm>
          <a:prstGeom prst="rect">
            <a:avLst/>
          </a:prstGeom>
          <a:noFill/>
        </p:spPr>
        <p:txBody>
          <a:bodyPr wrap="none" rtlCol="0">
            <a:spAutoFit/>
          </a:bodyPr>
          <a:lstStyle/>
          <a:p>
            <a:r>
              <a:rPr lang="en-US" sz="1400" dirty="0" smtClean="0"/>
              <a:t>JACK HAMMER EXCAVATOR</a:t>
            </a:r>
            <a:endParaRPr lang="en-US" sz="1400" dirty="0"/>
          </a:p>
        </p:txBody>
      </p:sp>
    </p:spTree>
    <p:extLst>
      <p:ext uri="{BB962C8B-B14F-4D97-AF65-F5344CB8AC3E}">
        <p14:creationId xmlns:p14="http://schemas.microsoft.com/office/powerpoint/2010/main" val="4928288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LC.jpg"/>
          <p:cNvPicPr>
            <a:picLocks noChangeAspect="1"/>
          </p:cNvPicPr>
          <p:nvPr/>
        </p:nvPicPr>
        <p:blipFill>
          <a:blip r:embed="rId2" cstate="print"/>
          <a:stretch>
            <a:fillRect/>
          </a:stretch>
        </p:blipFill>
        <p:spPr>
          <a:xfrm>
            <a:off x="5046133" y="212128"/>
            <a:ext cx="1490133" cy="762000"/>
          </a:xfrm>
          <a:prstGeom prst="rect">
            <a:avLst/>
          </a:prstGeom>
        </p:spPr>
      </p:pic>
      <p:sp>
        <p:nvSpPr>
          <p:cNvPr id="12" name="TextBox 11"/>
          <p:cNvSpPr txBox="1"/>
          <p:nvPr/>
        </p:nvSpPr>
        <p:spPr>
          <a:xfrm>
            <a:off x="387307" y="1295400"/>
            <a:ext cx="6318293" cy="954107"/>
          </a:xfrm>
          <a:prstGeom prst="rect">
            <a:avLst/>
          </a:prstGeom>
          <a:noFill/>
        </p:spPr>
        <p:txBody>
          <a:bodyPr wrap="square" rtlCol="0">
            <a:spAutoFit/>
          </a:bodyPr>
          <a:lstStyle/>
          <a:p>
            <a:endParaRPr lang="en-US" sz="2000" dirty="0"/>
          </a:p>
          <a:p>
            <a:pPr algn="ctr"/>
            <a:endParaRPr lang="en-US" b="1" dirty="0"/>
          </a:p>
          <a:p>
            <a:pPr algn="ctr"/>
            <a:r>
              <a:rPr lang="en-US" b="1" dirty="0">
                <a:latin typeface="Comic Sans MS" panose="030F0702030302020204" pitchFamily="66" charset="0"/>
              </a:rPr>
              <a:t>  </a:t>
            </a:r>
            <a:endParaRPr lang="en-US" sz="1600" b="1" dirty="0">
              <a:latin typeface="Comic Sans MS" panose="030F0702030302020204" pitchFamily="66" charset="0"/>
            </a:endParaRPr>
          </a:p>
        </p:txBody>
      </p:sp>
      <p:graphicFrame>
        <p:nvGraphicFramePr>
          <p:cNvPr id="8" name="Table 7"/>
          <p:cNvGraphicFramePr>
            <a:graphicFrameLocks noGrp="1"/>
          </p:cNvGraphicFramePr>
          <p:nvPr>
            <p:extLst/>
          </p:nvPr>
        </p:nvGraphicFramePr>
        <p:xfrm>
          <a:off x="373407" y="1981200"/>
          <a:ext cx="6148959" cy="6387759"/>
        </p:xfrm>
        <a:graphic>
          <a:graphicData uri="http://schemas.openxmlformats.org/drawingml/2006/table">
            <a:tbl>
              <a:tblPr firstRow="1" bandRow="1">
                <a:tableStyleId>{21E4AEA4-8DFA-4A89-87EB-49C32662AFE0}</a:tableStyleId>
              </a:tblPr>
              <a:tblGrid>
                <a:gridCol w="346287">
                  <a:extLst>
                    <a:ext uri="{9D8B030D-6E8A-4147-A177-3AD203B41FA5}">
                      <a16:colId xmlns:a16="http://schemas.microsoft.com/office/drawing/2014/main" val="2337262228"/>
                    </a:ext>
                  </a:extLst>
                </a:gridCol>
                <a:gridCol w="1454412">
                  <a:extLst>
                    <a:ext uri="{9D8B030D-6E8A-4147-A177-3AD203B41FA5}">
                      <a16:colId xmlns:a16="http://schemas.microsoft.com/office/drawing/2014/main" val="149549233"/>
                    </a:ext>
                  </a:extLst>
                </a:gridCol>
                <a:gridCol w="1359181">
                  <a:extLst>
                    <a:ext uri="{9D8B030D-6E8A-4147-A177-3AD203B41FA5}">
                      <a16:colId xmlns:a16="http://schemas.microsoft.com/office/drawing/2014/main" val="65748103"/>
                    </a:ext>
                  </a:extLst>
                </a:gridCol>
                <a:gridCol w="1364494">
                  <a:extLst>
                    <a:ext uri="{9D8B030D-6E8A-4147-A177-3AD203B41FA5}">
                      <a16:colId xmlns:a16="http://schemas.microsoft.com/office/drawing/2014/main" val="3335724287"/>
                    </a:ext>
                  </a:extLst>
                </a:gridCol>
                <a:gridCol w="574524">
                  <a:extLst>
                    <a:ext uri="{9D8B030D-6E8A-4147-A177-3AD203B41FA5}">
                      <a16:colId xmlns:a16="http://schemas.microsoft.com/office/drawing/2014/main" val="2208910710"/>
                    </a:ext>
                  </a:extLst>
                </a:gridCol>
                <a:gridCol w="1050061">
                  <a:extLst>
                    <a:ext uri="{9D8B030D-6E8A-4147-A177-3AD203B41FA5}">
                      <a16:colId xmlns:a16="http://schemas.microsoft.com/office/drawing/2014/main" val="2067272384"/>
                    </a:ext>
                  </a:extLst>
                </a:gridCol>
              </a:tblGrid>
              <a:tr h="784656">
                <a:tc>
                  <a:txBody>
                    <a:bodyPr/>
                    <a:lstStyle/>
                    <a:p>
                      <a:r>
                        <a:rPr kumimoji="0" lang="en-US" sz="1200" b="1" kern="1200" dirty="0">
                          <a:solidFill>
                            <a:schemeClr val="tx1"/>
                          </a:solidFill>
                          <a:effectLst/>
                          <a:latin typeface="+mn-lt"/>
                          <a:ea typeface="+mn-ea"/>
                          <a:cs typeface="+mn-cs"/>
                        </a:rPr>
                        <a:t>  </a:t>
                      </a:r>
                    </a:p>
                    <a:p>
                      <a:r>
                        <a:rPr kumimoji="0" lang="en-US" sz="1200" b="1" kern="1200" dirty="0">
                          <a:solidFill>
                            <a:schemeClr val="tx1"/>
                          </a:solidFill>
                          <a:effectLst/>
                          <a:latin typeface="+mn-lt"/>
                          <a:ea typeface="+mn-ea"/>
                          <a:cs typeface="+mn-cs"/>
                        </a:rPr>
                        <a:t>S/N</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en-US"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200" b="1" kern="1200" dirty="0">
                          <a:solidFill>
                            <a:schemeClr val="tx1"/>
                          </a:solidFill>
                          <a:effectLst/>
                          <a:latin typeface="+mn-lt"/>
                          <a:ea typeface="+mn-ea"/>
                          <a:cs typeface="+mn-cs"/>
                        </a:rPr>
                        <a:t>TYPES</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endParaRPr kumimoji="0" lang="en-US" sz="1200" b="1" kern="1200" dirty="0">
                        <a:solidFill>
                          <a:schemeClr val="tx1"/>
                        </a:solidFill>
                        <a:effectLst/>
                        <a:latin typeface="+mn-lt"/>
                        <a:ea typeface="+mn-ea"/>
                        <a:cs typeface="+mn-cs"/>
                      </a:endParaRPr>
                    </a:p>
                    <a:p>
                      <a:pPr algn="ctr"/>
                      <a:r>
                        <a:rPr kumimoji="0" lang="en-US" sz="1200" b="1" kern="1200" dirty="0">
                          <a:solidFill>
                            <a:schemeClr val="tx1"/>
                          </a:solidFill>
                          <a:effectLst/>
                          <a:latin typeface="+mn-lt"/>
                          <a:ea typeface="+mn-ea"/>
                          <a:cs typeface="+mn-cs"/>
                        </a:rPr>
                        <a:t>CAPACITY</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endParaRPr kumimoji="0" lang="en-US" sz="1200" b="1" kern="1200" dirty="0">
                        <a:solidFill>
                          <a:schemeClr val="tx1"/>
                        </a:solidFill>
                        <a:effectLst/>
                        <a:latin typeface="+mn-lt"/>
                        <a:ea typeface="+mn-ea"/>
                        <a:cs typeface="+mn-cs"/>
                      </a:endParaRPr>
                    </a:p>
                    <a:p>
                      <a:pPr algn="ctr"/>
                      <a:r>
                        <a:rPr kumimoji="0" lang="en-US" sz="1100" b="1" kern="1200" dirty="0">
                          <a:solidFill>
                            <a:schemeClr val="tx1"/>
                          </a:solidFill>
                          <a:effectLst/>
                          <a:latin typeface="+mn-lt"/>
                          <a:ea typeface="+mn-ea"/>
                          <a:cs typeface="+mn-cs"/>
                        </a:rPr>
                        <a:t>MANUFACTURER</a:t>
                      </a:r>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endParaRPr kumimoji="0" lang="en-US" sz="1400" b="1" kern="1200" dirty="0">
                        <a:solidFill>
                          <a:schemeClr val="tx1"/>
                        </a:solidFill>
                        <a:effectLst/>
                        <a:latin typeface="+mn-lt"/>
                        <a:ea typeface="+mn-ea"/>
                        <a:cs typeface="+mn-cs"/>
                      </a:endParaRPr>
                    </a:p>
                    <a:p>
                      <a:pPr algn="ctr"/>
                      <a:r>
                        <a:rPr kumimoji="0" lang="en-US" sz="1200" b="1" kern="1200" dirty="0">
                          <a:solidFill>
                            <a:schemeClr val="tx1"/>
                          </a:solidFill>
                          <a:effectLst/>
                          <a:latin typeface="+mn-lt"/>
                          <a:ea typeface="+mn-ea"/>
                          <a:cs typeface="+mn-cs"/>
                        </a:rPr>
                        <a:t>QTY.</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endParaRPr kumimoji="0" lang="en-US" sz="1400" b="1" kern="1200" dirty="0">
                        <a:solidFill>
                          <a:schemeClr val="tx1"/>
                        </a:solidFill>
                        <a:effectLst/>
                        <a:latin typeface="+mn-lt"/>
                        <a:ea typeface="+mn-ea"/>
                        <a:cs typeface="+mn-cs"/>
                      </a:endParaRPr>
                    </a:p>
                    <a:p>
                      <a:pPr algn="ctr"/>
                      <a:r>
                        <a:rPr kumimoji="0" lang="en-US" sz="1200" b="1" kern="1200" dirty="0">
                          <a:solidFill>
                            <a:schemeClr val="tx1"/>
                          </a:solidFill>
                          <a:effectLst/>
                          <a:latin typeface="+mn-lt"/>
                          <a:ea typeface="+mn-ea"/>
                          <a:cs typeface="+mn-cs"/>
                        </a:rPr>
                        <a:t>CONDITION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528064529"/>
                  </a:ext>
                </a:extLst>
              </a:tr>
              <a:tr h="909183">
                <a:tc>
                  <a:txBody>
                    <a:bodyPr/>
                    <a:lstStyle/>
                    <a:p>
                      <a:r>
                        <a:rPr kumimoji="0" lang="en-US" sz="1000" b="1" kern="1200" dirty="0">
                          <a:solidFill>
                            <a:schemeClr val="dk1"/>
                          </a:solidFill>
                          <a:effectLst/>
                          <a:latin typeface="+mn-lt"/>
                          <a:ea typeface="+mn-ea"/>
                          <a:cs typeface="+mn-cs"/>
                        </a:rPr>
                        <a:t> </a:t>
                      </a:r>
                      <a:r>
                        <a:rPr kumimoji="0" lang="en-US" sz="1200" b="1" kern="1200" dirty="0">
                          <a:solidFill>
                            <a:schemeClr val="dk1"/>
                          </a:solidFill>
                          <a:effectLst/>
                          <a:latin typeface="+mn-lt"/>
                          <a:ea typeface="+mn-ea"/>
                          <a:cs typeface="+mn-cs"/>
                        </a:rPr>
                        <a:t>A</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dirty="0">
                          <a:solidFill>
                            <a:schemeClr val="dk1"/>
                          </a:solidFill>
                          <a:effectLst/>
                          <a:latin typeface="+mn-lt"/>
                          <a:ea typeface="+mn-ea"/>
                          <a:cs typeface="+mn-cs"/>
                        </a:rPr>
                        <a:t> </a:t>
                      </a:r>
                      <a:r>
                        <a:rPr kumimoji="0" lang="en-US" sz="1000" b="0" kern="1200" dirty="0">
                          <a:solidFill>
                            <a:schemeClr val="dk1"/>
                          </a:solidFill>
                          <a:effectLst/>
                          <a:latin typeface="+mn-lt"/>
                          <a:ea typeface="+mn-ea"/>
                          <a:cs typeface="+mn-cs"/>
                        </a:rPr>
                        <a:t>1</a:t>
                      </a:r>
                      <a:r>
                        <a:rPr kumimoji="0" lang="en-US" sz="1000" b="1" kern="1200" dirty="0">
                          <a:solidFill>
                            <a:schemeClr val="dk1"/>
                          </a:solidFill>
                          <a:effectLst/>
                          <a:latin typeface="+mn-lt"/>
                          <a:ea typeface="+mn-ea"/>
                          <a:cs typeface="+mn-cs"/>
                        </a:rPr>
                        <a:t>.</a:t>
                      </a:r>
                      <a:endParaRPr lang="en-US" sz="1000" b="1" dirty="0"/>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0" kern="1200" dirty="0">
                          <a:solidFill>
                            <a:schemeClr val="dk1"/>
                          </a:solidFill>
                          <a:effectLst/>
                          <a:latin typeface="+mn-lt"/>
                          <a:ea typeface="+mn-ea"/>
                          <a:cs typeface="+mn-cs"/>
                        </a:rPr>
                        <a:t> 2</a:t>
                      </a:r>
                      <a:r>
                        <a:rPr kumimoji="0" lang="en-US" sz="1000" b="1" kern="1200" dirty="0">
                          <a:solidFill>
                            <a:schemeClr val="dk1"/>
                          </a:solidFill>
                          <a:effectLst/>
                          <a:latin typeface="+mn-lt"/>
                          <a:ea typeface="+mn-ea"/>
                          <a:cs typeface="+mn-cs"/>
                        </a:rPr>
                        <a:t>.</a:t>
                      </a:r>
                      <a:endParaRPr lang="en-US" sz="1000" b="1" dirty="0"/>
                    </a:p>
                    <a:p>
                      <a:r>
                        <a:rPr kumimoji="0" lang="en-US" sz="1000" b="0" kern="1200" dirty="0">
                          <a:solidFill>
                            <a:schemeClr val="dk1"/>
                          </a:solidFill>
                          <a:effectLst/>
                          <a:latin typeface="+mn-lt"/>
                          <a:ea typeface="+mn-ea"/>
                          <a:cs typeface="+mn-cs"/>
                        </a:rPr>
                        <a:t> 3.         </a:t>
                      </a:r>
                      <a:endParaRPr lang="en-US" sz="1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200" b="1" kern="1200" dirty="0">
                          <a:solidFill>
                            <a:schemeClr val="dk1"/>
                          </a:solidFill>
                          <a:effectLst/>
                          <a:latin typeface="+mn-lt"/>
                          <a:ea typeface="+mn-ea"/>
                          <a:cs typeface="+mn-cs"/>
                        </a:rPr>
                        <a:t> HEAVY DUTY</a:t>
                      </a:r>
                      <a:endParaRPr lang="en-US" sz="1200" b="1" dirty="0"/>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baseline="0" dirty="0">
                          <a:solidFill>
                            <a:schemeClr val="dk1"/>
                          </a:solidFill>
                          <a:effectLst/>
                          <a:latin typeface="+mn-lt"/>
                          <a:ea typeface="+mn-ea"/>
                          <a:cs typeface="+mn-cs"/>
                        </a:rPr>
                        <a:t> </a:t>
                      </a:r>
                      <a:r>
                        <a:rPr kumimoji="0" lang="en-US" sz="1000" b="0" kern="1200" dirty="0">
                          <a:solidFill>
                            <a:schemeClr val="dk1"/>
                          </a:solidFill>
                          <a:effectLst/>
                          <a:latin typeface="+mn-lt"/>
                          <a:ea typeface="+mn-ea"/>
                          <a:cs typeface="+mn-cs"/>
                        </a:rPr>
                        <a:t>BULLDOZER</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0" kern="1200" dirty="0">
                          <a:solidFill>
                            <a:schemeClr val="dk1"/>
                          </a:solidFill>
                          <a:effectLst/>
                          <a:latin typeface="+mn-lt"/>
                          <a:ea typeface="+mn-ea"/>
                          <a:cs typeface="+mn-cs"/>
                        </a:rPr>
                        <a:t> ROLLER</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0" kern="1200" dirty="0">
                          <a:solidFill>
                            <a:schemeClr val="dk1"/>
                          </a:solidFill>
                          <a:effectLst/>
                          <a:latin typeface="+mn-lt"/>
                          <a:ea typeface="+mn-ea"/>
                          <a:cs typeface="+mn-cs"/>
                        </a:rPr>
                        <a:t> STATIONERY CRANE</a:t>
                      </a:r>
                      <a:endParaRPr lang="en-US" sz="1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en-US" sz="1000" b="0" kern="1200" dirty="0">
                        <a:solidFill>
                          <a:schemeClr val="dk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100" b="0" kern="1200" dirty="0">
                          <a:solidFill>
                            <a:schemeClr val="dk1"/>
                          </a:solidFill>
                          <a:effectLst/>
                          <a:latin typeface="+mn-lt"/>
                          <a:ea typeface="+mn-ea"/>
                          <a:cs typeface="+mn-cs"/>
                        </a:rPr>
                        <a:t>0.7. D6</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100" b="0" kern="1200" dirty="0">
                          <a:solidFill>
                            <a:schemeClr val="dk1"/>
                          </a:solidFill>
                          <a:effectLst/>
                          <a:latin typeface="+mn-lt"/>
                          <a:ea typeface="+mn-ea"/>
                          <a:cs typeface="+mn-cs"/>
                        </a:rPr>
                        <a:t>5 tonnes</a:t>
                      </a:r>
                      <a:endParaRPr kumimoji="0" lang="en-US" sz="1000" b="0" kern="1200" dirty="0">
                        <a:solidFill>
                          <a:schemeClr val="dk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0" kern="1200" dirty="0">
                          <a:solidFill>
                            <a:schemeClr val="dk1"/>
                          </a:solidFill>
                          <a:effectLst/>
                          <a:latin typeface="+mn-lt"/>
                          <a:ea typeface="+mn-ea"/>
                          <a:cs typeface="+mn-cs"/>
                        </a:rPr>
                        <a:t>25m</a:t>
                      </a:r>
                      <a:r>
                        <a:rPr kumimoji="0" lang="en-US" sz="1000" b="0" kern="1200" baseline="0" dirty="0">
                          <a:solidFill>
                            <a:schemeClr val="dk1"/>
                          </a:solidFill>
                          <a:effectLst/>
                          <a:latin typeface="+mn-lt"/>
                          <a:ea typeface="+mn-ea"/>
                          <a:cs typeface="+mn-cs"/>
                        </a:rPr>
                        <a:t> Bum</a:t>
                      </a:r>
                      <a:endParaRPr kumimoji="0" lang="en-US" sz="1100" b="0" kern="1200" dirty="0">
                        <a:solidFill>
                          <a:schemeClr val="dk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p>
                    <a:p>
                      <a:r>
                        <a:rPr lang="en-US" sz="1000" dirty="0"/>
                        <a:t>Caterpillar</a:t>
                      </a:r>
                    </a:p>
                    <a:p>
                      <a:r>
                        <a:rPr lang="en-US" sz="1000" dirty="0"/>
                        <a:t>Dynapac</a:t>
                      </a:r>
                    </a:p>
                    <a:p>
                      <a:r>
                        <a:rPr lang="en-US" sz="1000" dirty="0"/>
                        <a:t>Portain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p>
                    <a:p>
                      <a:r>
                        <a:rPr lang="en-US" sz="1000" dirty="0"/>
                        <a:t>1</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1</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1</a:t>
                      </a:r>
                    </a:p>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p>
                    <a:p>
                      <a:r>
                        <a:rPr lang="en-US" sz="1000" dirty="0"/>
                        <a:t>Working</a:t>
                      </a:r>
                    </a:p>
                    <a:p>
                      <a:r>
                        <a:rPr lang="en-US" sz="1000" dirty="0"/>
                        <a:t>Working</a:t>
                      </a:r>
                    </a:p>
                    <a:p>
                      <a:r>
                        <a:rPr lang="en-US" sz="1000" dirty="0"/>
                        <a:t>Working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13794690"/>
                  </a:ext>
                </a:extLst>
              </a:tr>
              <a:tr h="1557825">
                <a:tc>
                  <a:txBody>
                    <a:bodyPr/>
                    <a:lstStyle/>
                    <a:p>
                      <a:r>
                        <a:rPr kumimoji="0" lang="en-US" sz="1000" b="1" kern="1200" dirty="0">
                          <a:solidFill>
                            <a:schemeClr val="dk1"/>
                          </a:solidFill>
                          <a:effectLst/>
                          <a:latin typeface="+mn-lt"/>
                          <a:ea typeface="+mn-ea"/>
                          <a:cs typeface="+mn-cs"/>
                        </a:rPr>
                        <a:t> </a:t>
                      </a:r>
                      <a:r>
                        <a:rPr kumimoji="0" lang="en-US" sz="1200" b="1" kern="1200" dirty="0">
                          <a:solidFill>
                            <a:schemeClr val="dk1"/>
                          </a:solidFill>
                          <a:effectLst/>
                          <a:latin typeface="+mn-lt"/>
                          <a:ea typeface="+mn-ea"/>
                          <a:cs typeface="+mn-cs"/>
                        </a:rPr>
                        <a:t>B</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dirty="0">
                          <a:solidFill>
                            <a:schemeClr val="dk1"/>
                          </a:solidFill>
                          <a:effectLst/>
                          <a:latin typeface="+mn-lt"/>
                          <a:ea typeface="+mn-ea"/>
                          <a:cs typeface="+mn-cs"/>
                        </a:rPr>
                        <a:t> </a:t>
                      </a:r>
                      <a:r>
                        <a:rPr kumimoji="0" lang="en-US" sz="1000" b="0" kern="1200" dirty="0">
                          <a:solidFill>
                            <a:schemeClr val="dk1"/>
                          </a:solidFill>
                          <a:effectLst/>
                          <a:latin typeface="+mn-lt"/>
                          <a:ea typeface="+mn-ea"/>
                          <a:cs typeface="+mn-cs"/>
                        </a:rPr>
                        <a:t>1</a:t>
                      </a:r>
                      <a:r>
                        <a:rPr kumimoji="0" lang="en-US" sz="1000" b="1" kern="1200" dirty="0">
                          <a:solidFill>
                            <a:schemeClr val="dk1"/>
                          </a:solidFill>
                          <a:effectLst/>
                          <a:latin typeface="+mn-lt"/>
                          <a:ea typeface="+mn-ea"/>
                          <a:cs typeface="+mn-cs"/>
                        </a:rPr>
                        <a:t>.</a:t>
                      </a:r>
                      <a:endParaRPr lang="en-US" sz="1000" b="1" dirty="0"/>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0" kern="1200" dirty="0">
                          <a:solidFill>
                            <a:schemeClr val="dk1"/>
                          </a:solidFill>
                          <a:effectLst/>
                          <a:latin typeface="+mn-lt"/>
                          <a:ea typeface="+mn-ea"/>
                          <a:cs typeface="+mn-cs"/>
                        </a:rPr>
                        <a:t> 2</a:t>
                      </a:r>
                      <a:r>
                        <a:rPr kumimoji="0" lang="en-US" sz="1000" b="1" kern="1200" dirty="0">
                          <a:solidFill>
                            <a:schemeClr val="dk1"/>
                          </a:solidFill>
                          <a:effectLst/>
                          <a:latin typeface="+mn-lt"/>
                          <a:ea typeface="+mn-ea"/>
                          <a:cs typeface="+mn-cs"/>
                        </a:rPr>
                        <a:t>.</a:t>
                      </a:r>
                      <a:endParaRPr lang="en-US" sz="1000" b="1" dirty="0"/>
                    </a:p>
                    <a:p>
                      <a:r>
                        <a:rPr kumimoji="0" lang="en-US" sz="1000" b="0" kern="1200" dirty="0">
                          <a:solidFill>
                            <a:schemeClr val="dk1"/>
                          </a:solidFill>
                          <a:effectLst/>
                          <a:latin typeface="+mn-lt"/>
                          <a:ea typeface="+mn-ea"/>
                          <a:cs typeface="+mn-cs"/>
                        </a:rPr>
                        <a:t> 3. </a:t>
                      </a:r>
                    </a:p>
                    <a:p>
                      <a:r>
                        <a:rPr kumimoji="0" lang="en-US" sz="1000" b="0" kern="1200" dirty="0">
                          <a:solidFill>
                            <a:schemeClr val="dk1"/>
                          </a:solidFill>
                          <a:effectLst/>
                          <a:latin typeface="+mn-lt"/>
                          <a:ea typeface="+mn-ea"/>
                          <a:cs typeface="+mn-cs"/>
                        </a:rPr>
                        <a:t> 4.</a:t>
                      </a:r>
                    </a:p>
                    <a:p>
                      <a:r>
                        <a:rPr kumimoji="0" lang="en-US" sz="1000" b="0" kern="1200" dirty="0">
                          <a:solidFill>
                            <a:schemeClr val="dk1"/>
                          </a:solidFill>
                          <a:effectLst/>
                          <a:latin typeface="+mn-lt"/>
                          <a:ea typeface="+mn-ea"/>
                          <a:cs typeface="+mn-cs"/>
                        </a:rPr>
                        <a:t> 5.</a:t>
                      </a:r>
                    </a:p>
                    <a:p>
                      <a:endParaRPr kumimoji="0" lang="en-US" sz="1000" b="0" kern="1200" dirty="0">
                        <a:solidFill>
                          <a:schemeClr val="dk1"/>
                        </a:solidFill>
                        <a:effectLst/>
                        <a:latin typeface="+mn-lt"/>
                        <a:ea typeface="+mn-ea"/>
                        <a:cs typeface="+mn-cs"/>
                      </a:endParaRPr>
                    </a:p>
                    <a:p>
                      <a:r>
                        <a:rPr kumimoji="0" lang="en-US" sz="1000" b="0" kern="1200" dirty="0">
                          <a:solidFill>
                            <a:schemeClr val="dk1"/>
                          </a:solidFill>
                          <a:effectLst/>
                          <a:latin typeface="+mn-lt"/>
                          <a:ea typeface="+mn-ea"/>
                          <a:cs typeface="+mn-cs"/>
                        </a:rPr>
                        <a:t> 6.       </a:t>
                      </a:r>
                      <a:endParaRPr lang="en-US" sz="1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200" b="1" kern="1200" dirty="0">
                          <a:solidFill>
                            <a:schemeClr val="dk1"/>
                          </a:solidFill>
                          <a:effectLst/>
                          <a:latin typeface="+mn-lt"/>
                          <a:ea typeface="+mn-ea"/>
                          <a:cs typeface="+mn-cs"/>
                        </a:rPr>
                        <a:t> MACHINES</a:t>
                      </a:r>
                      <a:r>
                        <a:rPr kumimoji="0" lang="en-US" sz="1000" b="1" kern="1200" dirty="0">
                          <a:solidFill>
                            <a:schemeClr val="dk1"/>
                          </a:solidFill>
                          <a:effectLst/>
                          <a:latin typeface="+mn-lt"/>
                          <a:ea typeface="+mn-ea"/>
                          <a:cs typeface="+mn-cs"/>
                        </a:rPr>
                        <a:t>  </a:t>
                      </a:r>
                      <a:r>
                        <a:rPr kumimoji="0" lang="en-US" sz="1000" b="0" kern="1200" dirty="0">
                          <a:solidFill>
                            <a:schemeClr val="dk1"/>
                          </a:solidFill>
                          <a:effectLst/>
                          <a:latin typeface="+mn-lt"/>
                          <a:ea typeface="+mn-ea"/>
                          <a:cs typeface="+mn-cs"/>
                        </a:rPr>
                        <a:t>CONCRETE MIXER</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0" kern="1200" dirty="0">
                          <a:solidFill>
                            <a:schemeClr val="dk1"/>
                          </a:solidFill>
                          <a:effectLst/>
                          <a:latin typeface="+mn-lt"/>
                          <a:ea typeface="+mn-ea"/>
                          <a:cs typeface="+mn-cs"/>
                        </a:rPr>
                        <a:t>VIBRATOR</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0" kern="1200" dirty="0">
                          <a:solidFill>
                            <a:schemeClr val="dk1"/>
                          </a:solidFill>
                          <a:effectLst/>
                          <a:latin typeface="+mn-lt"/>
                          <a:ea typeface="+mn-ea"/>
                          <a:cs typeface="+mn-cs"/>
                        </a:rPr>
                        <a:t>COMPACTORS</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0" kern="1200" dirty="0">
                          <a:solidFill>
                            <a:schemeClr val="dk1"/>
                          </a:solidFill>
                          <a:effectLst/>
                          <a:latin typeface="+mn-lt"/>
                          <a:ea typeface="+mn-ea"/>
                          <a:cs typeface="+mn-cs"/>
                        </a:rPr>
                        <a:t>DUMPERS</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0" kern="1200" dirty="0">
                          <a:solidFill>
                            <a:schemeClr val="dk1"/>
                          </a:solidFill>
                          <a:effectLst/>
                          <a:latin typeface="+mn-lt"/>
                          <a:ea typeface="+mn-ea"/>
                          <a:cs typeface="+mn-cs"/>
                        </a:rPr>
                        <a:t>VIBRATED BLOCK</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0" kern="1200" dirty="0">
                          <a:solidFill>
                            <a:schemeClr val="dk1"/>
                          </a:solidFill>
                          <a:effectLst/>
                          <a:latin typeface="+mn-lt"/>
                          <a:ea typeface="+mn-ea"/>
                          <a:cs typeface="+mn-cs"/>
                        </a:rPr>
                        <a:t>MOULDING MACHINE</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0" kern="1200" dirty="0">
                          <a:solidFill>
                            <a:schemeClr val="dk1"/>
                          </a:solidFill>
                          <a:effectLst/>
                          <a:latin typeface="+mn-lt"/>
                          <a:ea typeface="+mn-ea"/>
                          <a:cs typeface="+mn-cs"/>
                        </a:rPr>
                        <a:t>WATER PUMPING MACHINE</a:t>
                      </a:r>
                      <a:endParaRPr lang="en-US" sz="1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en-US" sz="1000" b="0" kern="1200" dirty="0">
                        <a:solidFill>
                          <a:schemeClr val="dk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0" kern="1200" dirty="0">
                          <a:solidFill>
                            <a:schemeClr val="dk1"/>
                          </a:solidFill>
                          <a:effectLst/>
                          <a:latin typeface="+mn-lt"/>
                          <a:ea typeface="+mn-ea"/>
                          <a:cs typeface="+mn-cs"/>
                        </a:rPr>
                        <a:t>-</a:t>
                      </a:r>
                      <a:endParaRPr kumimoji="0" lang="en-US" sz="1100" b="0" kern="1200" dirty="0">
                        <a:solidFill>
                          <a:schemeClr val="dk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100" b="0" kern="1200" dirty="0">
                          <a:solidFill>
                            <a:schemeClr val="dk1"/>
                          </a:solidFill>
                          <a:effectLst/>
                          <a:latin typeface="+mn-lt"/>
                          <a:ea typeface="+mn-ea"/>
                          <a:cs typeface="+mn-cs"/>
                        </a:rPr>
                        <a:t>3.0 HP</a:t>
                      </a:r>
                      <a:endParaRPr kumimoji="0" lang="en-US" sz="1000" b="0" kern="1200" dirty="0">
                        <a:solidFill>
                          <a:schemeClr val="dk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0" kern="1200" dirty="0">
                          <a:solidFill>
                            <a:schemeClr val="dk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0" kern="1200" dirty="0">
                          <a:solidFill>
                            <a:schemeClr val="dk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US" sz="1000" b="0" kern="1200" dirty="0">
                        <a:solidFill>
                          <a:schemeClr val="dk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US" sz="1000" b="0" kern="1200" dirty="0">
                        <a:solidFill>
                          <a:schemeClr val="dk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US" sz="1100" b="0" kern="1200" dirty="0">
                        <a:solidFill>
                          <a:schemeClr val="dk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p>
                    <a:p>
                      <a:r>
                        <a:rPr lang="en-US" sz="1000" dirty="0"/>
                        <a:t>Benafords</a:t>
                      </a:r>
                    </a:p>
                    <a:p>
                      <a:r>
                        <a:rPr lang="en-US" sz="1000" dirty="0"/>
                        <a:t>Lister</a:t>
                      </a:r>
                    </a:p>
                    <a:p>
                      <a:r>
                        <a:rPr lang="en-US" sz="1000" dirty="0"/>
                        <a:t>Bomeg</a:t>
                      </a:r>
                    </a:p>
                    <a:p>
                      <a:r>
                        <a:rPr lang="en-US" sz="1000" dirty="0"/>
                        <a:t>Winget</a:t>
                      </a:r>
                    </a:p>
                    <a:p>
                      <a:endParaRPr lang="en-US" sz="1000" dirty="0"/>
                    </a:p>
                    <a:p>
                      <a:endParaRPr lang="en-US" sz="1000" dirty="0"/>
                    </a:p>
                    <a:p>
                      <a:r>
                        <a:rPr lang="en-US" sz="1000" dirty="0"/>
                        <a:t>Robinson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p>
                    <a:p>
                      <a:r>
                        <a:rPr lang="en-US" sz="1000" dirty="0"/>
                        <a:t>3</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3</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1</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1</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1</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p>
                    <a:p>
                      <a:r>
                        <a:rPr lang="en-US" sz="1000" dirty="0"/>
                        <a:t>Working</a:t>
                      </a:r>
                    </a:p>
                    <a:p>
                      <a:r>
                        <a:rPr lang="en-US" sz="1000" dirty="0"/>
                        <a:t>Working</a:t>
                      </a:r>
                    </a:p>
                    <a:p>
                      <a:r>
                        <a:rPr lang="en-US" sz="1000" dirty="0"/>
                        <a:t>Working</a:t>
                      </a:r>
                    </a:p>
                    <a:p>
                      <a:r>
                        <a:rPr lang="en-US" sz="1000" dirty="0"/>
                        <a:t>Working</a:t>
                      </a:r>
                    </a:p>
                    <a:p>
                      <a:endParaRPr lang="en-US" sz="1000" dirty="0"/>
                    </a:p>
                    <a:p>
                      <a:r>
                        <a:rPr lang="en-US" sz="1000" dirty="0"/>
                        <a:t>Working</a:t>
                      </a:r>
                    </a:p>
                    <a:p>
                      <a:endParaRPr lang="en-US" sz="1000" dirty="0"/>
                    </a:p>
                    <a:p>
                      <a:r>
                        <a:rPr lang="en-US" sz="1000" dirty="0"/>
                        <a:t>Working</a:t>
                      </a:r>
                    </a:p>
                    <a:p>
                      <a:endParaRPr lang="en-US" sz="1000" dirty="0"/>
                    </a:p>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4539192"/>
                  </a:ext>
                </a:extLst>
              </a:tr>
              <a:tr h="1345289">
                <a:tc>
                  <a:txBody>
                    <a:bodyPr/>
                    <a:lstStyle/>
                    <a:p>
                      <a:r>
                        <a:rPr kumimoji="0" lang="en-US" sz="1000" b="1" kern="1200" dirty="0">
                          <a:solidFill>
                            <a:schemeClr val="dk1"/>
                          </a:solidFill>
                          <a:effectLst/>
                          <a:latin typeface="+mn-lt"/>
                          <a:ea typeface="+mn-ea"/>
                          <a:cs typeface="+mn-cs"/>
                        </a:rPr>
                        <a:t> </a:t>
                      </a:r>
                      <a:r>
                        <a:rPr kumimoji="0" lang="en-US" sz="1200" b="1" kern="1200" dirty="0">
                          <a:solidFill>
                            <a:schemeClr val="dk1"/>
                          </a:solidFill>
                          <a:effectLst/>
                          <a:latin typeface="+mn-lt"/>
                          <a:ea typeface="+mn-ea"/>
                          <a:cs typeface="+mn-cs"/>
                        </a:rPr>
                        <a:t>C.</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dirty="0">
                          <a:solidFill>
                            <a:schemeClr val="dk1"/>
                          </a:solidFill>
                          <a:effectLst/>
                          <a:latin typeface="+mn-lt"/>
                          <a:ea typeface="+mn-ea"/>
                          <a:cs typeface="+mn-cs"/>
                        </a:rPr>
                        <a:t> </a:t>
                      </a:r>
                      <a:r>
                        <a:rPr kumimoji="0" lang="en-US" sz="1000" b="0" kern="1200" dirty="0">
                          <a:solidFill>
                            <a:schemeClr val="dk1"/>
                          </a:solidFill>
                          <a:effectLst/>
                          <a:latin typeface="+mn-lt"/>
                          <a:ea typeface="+mn-ea"/>
                          <a:cs typeface="+mn-cs"/>
                        </a:rPr>
                        <a:t>1</a:t>
                      </a:r>
                      <a:r>
                        <a:rPr kumimoji="0" lang="en-US" sz="1000" b="1" kern="1200" dirty="0">
                          <a:solidFill>
                            <a:schemeClr val="dk1"/>
                          </a:solidFill>
                          <a:effectLst/>
                          <a:latin typeface="+mn-lt"/>
                          <a:ea typeface="+mn-ea"/>
                          <a:cs typeface="+mn-cs"/>
                        </a:rPr>
                        <a:t>.</a:t>
                      </a:r>
                      <a:endParaRPr lang="en-US" sz="1000" b="1" dirty="0"/>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0" kern="1200" dirty="0">
                          <a:solidFill>
                            <a:schemeClr val="dk1"/>
                          </a:solidFill>
                          <a:effectLst/>
                          <a:latin typeface="+mn-lt"/>
                          <a:ea typeface="+mn-ea"/>
                          <a:cs typeface="+mn-cs"/>
                        </a:rPr>
                        <a:t> 2</a:t>
                      </a:r>
                      <a:r>
                        <a:rPr kumimoji="0" lang="en-US" sz="1000" b="1" kern="1200" dirty="0">
                          <a:solidFill>
                            <a:schemeClr val="dk1"/>
                          </a:solidFill>
                          <a:effectLst/>
                          <a:latin typeface="+mn-lt"/>
                          <a:ea typeface="+mn-ea"/>
                          <a:cs typeface="+mn-cs"/>
                        </a:rPr>
                        <a:t>.</a:t>
                      </a:r>
                      <a:endParaRPr lang="en-US" sz="1000" b="1" dirty="0"/>
                    </a:p>
                    <a:p>
                      <a:r>
                        <a:rPr kumimoji="0" lang="en-US" sz="1000" b="0" kern="1200" dirty="0">
                          <a:solidFill>
                            <a:schemeClr val="dk1"/>
                          </a:solidFill>
                          <a:effectLst/>
                          <a:latin typeface="+mn-lt"/>
                          <a:ea typeface="+mn-ea"/>
                          <a:cs typeface="+mn-cs"/>
                        </a:rPr>
                        <a:t> 3. </a:t>
                      </a:r>
                    </a:p>
                    <a:p>
                      <a:r>
                        <a:rPr kumimoji="0" lang="en-US" sz="1000" b="0" kern="1200" dirty="0">
                          <a:solidFill>
                            <a:schemeClr val="dk1"/>
                          </a:solidFill>
                          <a:effectLst/>
                          <a:latin typeface="+mn-lt"/>
                          <a:ea typeface="+mn-ea"/>
                          <a:cs typeface="+mn-cs"/>
                        </a:rPr>
                        <a:t> 4.</a:t>
                      </a:r>
                    </a:p>
                    <a:p>
                      <a:r>
                        <a:rPr kumimoji="0" lang="en-US" sz="1000" b="0" kern="1200" dirty="0">
                          <a:solidFill>
                            <a:schemeClr val="dk1"/>
                          </a:solidFill>
                          <a:effectLst/>
                          <a:latin typeface="+mn-lt"/>
                          <a:ea typeface="+mn-ea"/>
                          <a:cs typeface="+mn-cs"/>
                        </a:rPr>
                        <a:t> 5.</a:t>
                      </a:r>
                    </a:p>
                    <a:p>
                      <a:r>
                        <a:rPr kumimoji="0" lang="en-US" sz="1000" b="0" kern="1200" dirty="0">
                          <a:solidFill>
                            <a:schemeClr val="dk1"/>
                          </a:solidFill>
                          <a:effectLst/>
                          <a:latin typeface="+mn-lt"/>
                          <a:ea typeface="+mn-ea"/>
                          <a:cs typeface="+mn-cs"/>
                        </a:rPr>
                        <a:t> 6.       </a:t>
                      </a:r>
                      <a:endParaRPr lang="en-US" sz="1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200" b="1" kern="1200" dirty="0">
                          <a:solidFill>
                            <a:schemeClr val="dk1"/>
                          </a:solidFill>
                          <a:effectLst/>
                          <a:latin typeface="+mn-lt"/>
                          <a:ea typeface="+mn-ea"/>
                          <a:cs typeface="+mn-cs"/>
                        </a:rPr>
                        <a:t>OTHERS</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0" kern="1200" dirty="0">
                          <a:solidFill>
                            <a:schemeClr val="dk1"/>
                          </a:solidFill>
                          <a:effectLst/>
                          <a:latin typeface="+mn-lt"/>
                          <a:ea typeface="+mn-ea"/>
                          <a:cs typeface="+mn-cs"/>
                        </a:rPr>
                        <a:t>SCAFFOLDS</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0" kern="1200" dirty="0">
                          <a:solidFill>
                            <a:schemeClr val="dk1"/>
                          </a:solidFill>
                          <a:effectLst/>
                          <a:latin typeface="+mn-lt"/>
                          <a:ea typeface="+mn-ea"/>
                          <a:cs typeface="+mn-cs"/>
                        </a:rPr>
                        <a:t> WHEEL BARROWS</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0" kern="1200" dirty="0">
                          <a:solidFill>
                            <a:schemeClr val="dk1"/>
                          </a:solidFill>
                          <a:effectLst/>
                          <a:latin typeface="+mn-lt"/>
                          <a:ea typeface="+mn-ea"/>
                          <a:cs typeface="+mn-cs"/>
                        </a:rPr>
                        <a:t> HEAD PANS</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0" kern="1200" dirty="0">
                          <a:solidFill>
                            <a:schemeClr val="dk1"/>
                          </a:solidFill>
                          <a:effectLst/>
                          <a:latin typeface="+mn-lt"/>
                          <a:ea typeface="+mn-ea"/>
                          <a:cs typeface="+mn-cs"/>
                        </a:rPr>
                        <a:t>SHOVELS</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0" kern="1200" dirty="0">
                          <a:solidFill>
                            <a:schemeClr val="dk1"/>
                          </a:solidFill>
                          <a:effectLst/>
                          <a:latin typeface="+mn-lt"/>
                          <a:ea typeface="+mn-ea"/>
                          <a:cs typeface="+mn-cs"/>
                        </a:rPr>
                        <a:t> DIGGERS</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0" kern="1200" dirty="0">
                          <a:solidFill>
                            <a:schemeClr val="dk1"/>
                          </a:solidFill>
                          <a:effectLst/>
                          <a:latin typeface="+mn-lt"/>
                          <a:ea typeface="+mn-ea"/>
                          <a:cs typeface="+mn-cs"/>
                        </a:rPr>
                        <a:t>  SURVEY</a:t>
                      </a:r>
                      <a:r>
                        <a:rPr kumimoji="0" lang="en-US" sz="1000" b="0" kern="1200" baseline="0" dirty="0">
                          <a:solidFill>
                            <a:schemeClr val="dk1"/>
                          </a:solidFill>
                          <a:effectLst/>
                          <a:latin typeface="+mn-lt"/>
                          <a:ea typeface="+mn-ea"/>
                          <a:cs typeface="+mn-cs"/>
                        </a:rPr>
                        <a:t> INSTRUMENT</a:t>
                      </a:r>
                      <a:endParaRPr kumimoji="0" lang="en-US" sz="1000" b="0" kern="1200" dirty="0">
                        <a:solidFill>
                          <a:schemeClr val="dk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en-US" sz="1000" b="0" kern="1200" dirty="0">
                        <a:solidFill>
                          <a:schemeClr val="dk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0" kern="1200" dirty="0">
                          <a:solidFill>
                            <a:schemeClr val="dk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0" kern="1200" dirty="0">
                          <a:solidFill>
                            <a:schemeClr val="dk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0" kern="1200" dirty="0">
                          <a:solidFill>
                            <a:schemeClr val="dk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0" kern="1200" dirty="0">
                          <a:solidFill>
                            <a:schemeClr val="dk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0" kern="1200" dirty="0">
                          <a:solidFill>
                            <a:schemeClr val="dk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0" kern="1200" dirty="0">
                          <a:solidFill>
                            <a:schemeClr val="dk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US" sz="1000" b="0" kern="1200" dirty="0">
                        <a:solidFill>
                          <a:schemeClr val="dk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US" sz="1000" b="0" kern="1200" dirty="0">
                        <a:solidFill>
                          <a:schemeClr val="dk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p>
                    <a:p>
                      <a:r>
                        <a:rPr lang="en-US" sz="1000" dirty="0"/>
                        <a:t>-</a:t>
                      </a:r>
                    </a:p>
                    <a:p>
                      <a:r>
                        <a:rPr lang="en-US" sz="1000" dirty="0"/>
                        <a:t>-</a:t>
                      </a:r>
                    </a:p>
                    <a:p>
                      <a:r>
                        <a:rPr lang="en-US" sz="1000" dirty="0"/>
                        <a:t>-</a:t>
                      </a:r>
                    </a:p>
                    <a:p>
                      <a:r>
                        <a:rPr lang="en-US" sz="1000" dirty="0"/>
                        <a:t>-</a:t>
                      </a:r>
                    </a:p>
                    <a:p>
                      <a:r>
                        <a:rPr lang="en-US" sz="1000" dirty="0"/>
                        <a:t>-</a:t>
                      </a:r>
                    </a:p>
                    <a:p>
                      <a:r>
                        <a:rPr lang="en-US" sz="1000" dirty="0"/>
                        <a:t>Kern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p>
                    <a:p>
                      <a:r>
                        <a:rPr lang="en-US" sz="1000" dirty="0"/>
                        <a:t>1000</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50</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150</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150</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75</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p>
                    <a:p>
                      <a:r>
                        <a:rPr lang="en-US" sz="1000" dirty="0"/>
                        <a:t>Working</a:t>
                      </a:r>
                    </a:p>
                    <a:p>
                      <a:r>
                        <a:rPr lang="en-US" sz="1000" dirty="0"/>
                        <a:t>Working</a:t>
                      </a:r>
                    </a:p>
                    <a:p>
                      <a:r>
                        <a:rPr lang="en-US" sz="1000" dirty="0"/>
                        <a:t>Working</a:t>
                      </a:r>
                    </a:p>
                    <a:p>
                      <a:r>
                        <a:rPr lang="en-US" sz="1000" dirty="0"/>
                        <a:t>Working</a:t>
                      </a:r>
                    </a:p>
                    <a:p>
                      <a:r>
                        <a:rPr lang="en-US" sz="1000" dirty="0"/>
                        <a:t>Working</a:t>
                      </a:r>
                    </a:p>
                    <a:p>
                      <a:r>
                        <a:rPr lang="en-US" sz="1000" dirty="0"/>
                        <a:t>Working</a:t>
                      </a:r>
                    </a:p>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64122687"/>
                  </a:ext>
                </a:extLst>
              </a:tr>
              <a:tr h="1359518">
                <a:tc>
                  <a:txBody>
                    <a:bodyPr/>
                    <a:lstStyle/>
                    <a:p>
                      <a:r>
                        <a:rPr kumimoji="0" lang="en-US" sz="1000" b="1" kern="1200" dirty="0">
                          <a:solidFill>
                            <a:schemeClr val="dk1"/>
                          </a:solidFill>
                          <a:effectLst/>
                          <a:latin typeface="+mn-lt"/>
                          <a:ea typeface="+mn-ea"/>
                          <a:cs typeface="+mn-cs"/>
                        </a:rPr>
                        <a:t> </a:t>
                      </a:r>
                      <a:r>
                        <a:rPr kumimoji="0" lang="en-US" sz="1200" b="1" kern="1200" dirty="0">
                          <a:solidFill>
                            <a:schemeClr val="dk1"/>
                          </a:solidFill>
                          <a:effectLst/>
                          <a:latin typeface="+mn-lt"/>
                          <a:ea typeface="+mn-ea"/>
                          <a:cs typeface="+mn-cs"/>
                        </a:rPr>
                        <a:t>D.</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1" kern="1200" dirty="0">
                          <a:solidFill>
                            <a:schemeClr val="dk1"/>
                          </a:solidFill>
                          <a:effectLst/>
                          <a:latin typeface="+mn-lt"/>
                          <a:ea typeface="+mn-ea"/>
                          <a:cs typeface="+mn-cs"/>
                        </a:rPr>
                        <a:t> </a:t>
                      </a:r>
                      <a:r>
                        <a:rPr kumimoji="0" lang="en-US" sz="1000" b="0" kern="1200" dirty="0">
                          <a:solidFill>
                            <a:schemeClr val="dk1"/>
                          </a:solidFill>
                          <a:effectLst/>
                          <a:latin typeface="+mn-lt"/>
                          <a:ea typeface="+mn-ea"/>
                          <a:cs typeface="+mn-cs"/>
                        </a:rPr>
                        <a:t>1</a:t>
                      </a:r>
                      <a:r>
                        <a:rPr kumimoji="0" lang="en-US" sz="1000" b="1" kern="1200" dirty="0">
                          <a:solidFill>
                            <a:schemeClr val="dk1"/>
                          </a:solidFill>
                          <a:effectLst/>
                          <a:latin typeface="+mn-lt"/>
                          <a:ea typeface="+mn-ea"/>
                          <a:cs typeface="+mn-cs"/>
                        </a:rPr>
                        <a:t>.</a:t>
                      </a:r>
                      <a:endParaRPr lang="en-US" sz="1000" b="1" dirty="0"/>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0" kern="1200" dirty="0">
                          <a:solidFill>
                            <a:schemeClr val="dk1"/>
                          </a:solidFill>
                          <a:effectLst/>
                          <a:latin typeface="+mn-lt"/>
                          <a:ea typeface="+mn-ea"/>
                          <a:cs typeface="+mn-cs"/>
                        </a:rPr>
                        <a:t> 2</a:t>
                      </a:r>
                      <a:r>
                        <a:rPr kumimoji="0" lang="en-US" sz="1000" b="1" kern="1200" dirty="0">
                          <a:solidFill>
                            <a:schemeClr val="dk1"/>
                          </a:solidFill>
                          <a:effectLst/>
                          <a:latin typeface="+mn-lt"/>
                          <a:ea typeface="+mn-ea"/>
                          <a:cs typeface="+mn-cs"/>
                        </a:rPr>
                        <a:t>.</a:t>
                      </a:r>
                      <a:endParaRPr lang="en-US" sz="1000" b="1" dirty="0"/>
                    </a:p>
                    <a:p>
                      <a:r>
                        <a:rPr kumimoji="0" lang="en-US" sz="1000" b="0" kern="1200" dirty="0">
                          <a:solidFill>
                            <a:schemeClr val="dk1"/>
                          </a:solidFill>
                          <a:effectLst/>
                          <a:latin typeface="+mn-lt"/>
                          <a:ea typeface="+mn-ea"/>
                          <a:cs typeface="+mn-cs"/>
                        </a:rPr>
                        <a:t> 3. </a:t>
                      </a:r>
                    </a:p>
                    <a:p>
                      <a:r>
                        <a:rPr kumimoji="0" lang="en-US" sz="1000" b="0" kern="1200" dirty="0">
                          <a:solidFill>
                            <a:schemeClr val="dk1"/>
                          </a:solidFill>
                          <a:effectLst/>
                          <a:latin typeface="+mn-lt"/>
                          <a:ea typeface="+mn-ea"/>
                          <a:cs typeface="+mn-cs"/>
                        </a:rPr>
                        <a:t> 4.</a:t>
                      </a:r>
                    </a:p>
                    <a:p>
                      <a:r>
                        <a:rPr kumimoji="0" lang="en-US" sz="1000" b="0" kern="1200" dirty="0">
                          <a:solidFill>
                            <a:schemeClr val="dk1"/>
                          </a:solidFill>
                          <a:effectLst/>
                          <a:latin typeface="+mn-lt"/>
                          <a:ea typeface="+mn-ea"/>
                          <a:cs typeface="+mn-cs"/>
                        </a:rPr>
                        <a:t> </a:t>
                      </a:r>
                    </a:p>
                    <a:p>
                      <a:r>
                        <a:rPr kumimoji="0" lang="en-US" sz="1000" b="0" kern="1200" dirty="0">
                          <a:solidFill>
                            <a:schemeClr val="dk1"/>
                          </a:solidFill>
                          <a:effectLst/>
                          <a:latin typeface="+mn-lt"/>
                          <a:ea typeface="+mn-ea"/>
                          <a:cs typeface="+mn-cs"/>
                        </a:rPr>
                        <a:t>   </a:t>
                      </a:r>
                      <a:endParaRPr lang="en-US" sz="1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200" b="1" kern="1200" dirty="0">
                          <a:solidFill>
                            <a:schemeClr val="dk1"/>
                          </a:solidFill>
                          <a:effectLst/>
                          <a:latin typeface="+mn-lt"/>
                          <a:ea typeface="+mn-ea"/>
                          <a:cs typeface="+mn-cs"/>
                        </a:rPr>
                        <a:t>VEHICLES</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0" kern="1200" dirty="0">
                          <a:solidFill>
                            <a:schemeClr val="dk1"/>
                          </a:solidFill>
                          <a:effectLst/>
                          <a:latin typeface="+mn-lt"/>
                          <a:ea typeface="+mn-ea"/>
                          <a:cs typeface="+mn-cs"/>
                        </a:rPr>
                        <a:t> CARS</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0" kern="1200" baseline="0" dirty="0">
                          <a:solidFill>
                            <a:schemeClr val="dk1"/>
                          </a:solidFill>
                          <a:effectLst/>
                          <a:latin typeface="+mn-lt"/>
                          <a:ea typeface="+mn-ea"/>
                          <a:cs typeface="+mn-cs"/>
                        </a:rPr>
                        <a:t> </a:t>
                      </a:r>
                      <a:r>
                        <a:rPr kumimoji="0" lang="en-US" sz="1000" b="0" kern="1200" dirty="0">
                          <a:solidFill>
                            <a:schemeClr val="dk1"/>
                          </a:solidFill>
                          <a:effectLst/>
                          <a:latin typeface="+mn-lt"/>
                          <a:ea typeface="+mn-ea"/>
                          <a:cs typeface="+mn-cs"/>
                        </a:rPr>
                        <a:t>PICKS UP VANS</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0" kern="1200" dirty="0">
                          <a:solidFill>
                            <a:schemeClr val="dk1"/>
                          </a:solidFill>
                          <a:effectLst/>
                          <a:latin typeface="+mn-lt"/>
                          <a:ea typeface="+mn-ea"/>
                          <a:cs typeface="+mn-cs"/>
                        </a:rPr>
                        <a:t> LORRIES/ TIPPERS</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0" kern="1200" dirty="0">
                          <a:solidFill>
                            <a:schemeClr val="dk1"/>
                          </a:solidFill>
                          <a:effectLst/>
                          <a:latin typeface="+mn-lt"/>
                          <a:ea typeface="+mn-ea"/>
                          <a:cs typeface="+mn-cs"/>
                        </a:rPr>
                        <a:t> HILUX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en-US" sz="1000" b="0" kern="1200" dirty="0">
                        <a:solidFill>
                          <a:schemeClr val="dk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0" kern="1200" dirty="0">
                          <a:solidFill>
                            <a:schemeClr val="dk1"/>
                          </a:solidFill>
                          <a:effectLst/>
                          <a:latin typeface="+mn-lt"/>
                          <a:ea typeface="+mn-ea"/>
                          <a:cs typeface="+mn-cs"/>
                        </a:rPr>
                        <a:t>2</a:t>
                      </a:r>
                      <a:r>
                        <a:rPr kumimoji="0" lang="en-US" sz="1000" b="0" kern="1200" baseline="0" dirty="0">
                          <a:solidFill>
                            <a:schemeClr val="dk1"/>
                          </a:solidFill>
                          <a:effectLst/>
                          <a:latin typeface="+mn-lt"/>
                          <a:ea typeface="+mn-ea"/>
                          <a:cs typeface="+mn-cs"/>
                        </a:rPr>
                        <a:t> &amp; 3.5 </a:t>
                      </a:r>
                      <a:r>
                        <a:rPr kumimoji="0" lang="en-US" sz="1000" b="0" kern="1200" baseline="0" dirty="0" err="1">
                          <a:solidFill>
                            <a:schemeClr val="dk1"/>
                          </a:solidFill>
                          <a:effectLst/>
                          <a:latin typeface="+mn-lt"/>
                          <a:ea typeface="+mn-ea"/>
                          <a:cs typeface="+mn-cs"/>
                        </a:rPr>
                        <a:t>litre</a:t>
                      </a:r>
                      <a:endParaRPr kumimoji="0" lang="en-US" sz="1100" b="0" kern="1200" dirty="0">
                        <a:solidFill>
                          <a:schemeClr val="dk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0" kern="1200" dirty="0">
                          <a:solidFill>
                            <a:schemeClr val="dk1"/>
                          </a:solidFill>
                          <a:effectLst/>
                          <a:latin typeface="+mn-lt"/>
                          <a:ea typeface="+mn-ea"/>
                          <a:cs typeface="+mn-cs"/>
                        </a:rPr>
                        <a:t> Ridgeline/ 2.5tn</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0" kern="1200" dirty="0">
                          <a:solidFill>
                            <a:schemeClr val="dk1"/>
                          </a:solidFill>
                          <a:effectLst/>
                          <a:latin typeface="+mn-lt"/>
                          <a:ea typeface="+mn-ea"/>
                          <a:cs typeface="+mn-cs"/>
                        </a:rPr>
                        <a:t>15</a:t>
                      </a:r>
                      <a:r>
                        <a:rPr kumimoji="0" lang="en-US" sz="1000" b="0" kern="1200" baseline="0" dirty="0">
                          <a:solidFill>
                            <a:schemeClr val="dk1"/>
                          </a:solidFill>
                          <a:effectLst/>
                          <a:latin typeface="+mn-lt"/>
                          <a:ea typeface="+mn-ea"/>
                          <a:cs typeface="+mn-cs"/>
                        </a:rPr>
                        <a:t> tons</a:t>
                      </a:r>
                      <a:endParaRPr kumimoji="0" lang="en-US" sz="1000" b="0" kern="1200" dirty="0">
                        <a:solidFill>
                          <a:schemeClr val="dk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b="0" kern="1200" dirty="0">
                          <a:solidFill>
                            <a:schemeClr val="dk1"/>
                          </a:solidFill>
                          <a:effectLst/>
                          <a:latin typeface="+mn-lt"/>
                          <a:ea typeface="+mn-ea"/>
                          <a:cs typeface="+mn-cs"/>
                        </a:rPr>
                        <a:t>2.7D</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US" sz="1000" b="0" kern="1200" dirty="0">
                        <a:solidFill>
                          <a:schemeClr val="dk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p>
                    <a:p>
                      <a:r>
                        <a:rPr lang="en-US" sz="1000" dirty="0"/>
                        <a:t>Toyota</a:t>
                      </a:r>
                    </a:p>
                    <a:p>
                      <a:r>
                        <a:rPr lang="en-US" sz="1000" dirty="0"/>
                        <a:t>Honda/ Dyna</a:t>
                      </a:r>
                    </a:p>
                    <a:p>
                      <a:r>
                        <a:rPr lang="en-US" sz="1000" dirty="0"/>
                        <a:t>Mercedes Benz</a:t>
                      </a:r>
                    </a:p>
                    <a:p>
                      <a:r>
                        <a:rPr lang="en-US" sz="1000" dirty="0"/>
                        <a:t>Toyota</a:t>
                      </a:r>
                    </a:p>
                    <a:p>
                      <a:endParaRPr lang="en-US" sz="1000" dirty="0"/>
                    </a:p>
                    <a:p>
                      <a:endParaRPr lang="en-US" sz="1000" dirty="0"/>
                    </a:p>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p>
                    <a:p>
                      <a:r>
                        <a:rPr lang="en-US" sz="1000" dirty="0"/>
                        <a:t>4</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2</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3</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p>
                    <a:p>
                      <a:r>
                        <a:rPr lang="en-US" sz="1000" dirty="0"/>
                        <a:t>Working</a:t>
                      </a:r>
                    </a:p>
                    <a:p>
                      <a:r>
                        <a:rPr lang="en-US" sz="1000" dirty="0"/>
                        <a:t>Working</a:t>
                      </a:r>
                    </a:p>
                    <a:p>
                      <a:r>
                        <a:rPr lang="en-US" sz="1000" dirty="0"/>
                        <a:t>Working</a:t>
                      </a:r>
                    </a:p>
                    <a:p>
                      <a:r>
                        <a:rPr lang="en-US" sz="1000" dirty="0"/>
                        <a:t>Working</a:t>
                      </a:r>
                    </a:p>
                    <a:p>
                      <a:endParaRPr lang="en-US" sz="1000" dirty="0"/>
                    </a:p>
                    <a:p>
                      <a:endParaRPr lang="en-US" sz="1000" dirty="0"/>
                    </a:p>
                    <a:p>
                      <a:endParaRPr lang="en-US" sz="1000" dirty="0"/>
                    </a:p>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54314589"/>
                  </a:ext>
                </a:extLst>
              </a:tr>
            </a:tbl>
          </a:graphicData>
        </a:graphic>
      </p:graphicFrame>
      <p:sp>
        <p:nvSpPr>
          <p:cNvPr id="10" name="TextBox 9"/>
          <p:cNvSpPr txBox="1"/>
          <p:nvPr/>
        </p:nvSpPr>
        <p:spPr>
          <a:xfrm>
            <a:off x="387307" y="1440191"/>
            <a:ext cx="6934200" cy="338554"/>
          </a:xfrm>
          <a:prstGeom prst="rect">
            <a:avLst/>
          </a:prstGeom>
          <a:noFill/>
        </p:spPr>
        <p:txBody>
          <a:bodyPr wrap="square" rtlCol="0">
            <a:spAutoFit/>
          </a:bodyPr>
          <a:lstStyle/>
          <a:p>
            <a:r>
              <a:rPr lang="en-US" sz="1600" b="1" dirty="0">
                <a:latin typeface="+mj-lt"/>
              </a:rPr>
              <a:t>EQUIPMENT &amp; MACHINERY (OWNED AND AT OUR REACHED)</a:t>
            </a:r>
            <a:endParaRPr lang="en-US" sz="1600" dirty="0">
              <a:latin typeface="+mj-lt"/>
            </a:endParaRPr>
          </a:p>
        </p:txBody>
      </p:sp>
    </p:spTree>
    <p:extLst>
      <p:ext uri="{BB962C8B-B14F-4D97-AF65-F5344CB8AC3E}">
        <p14:creationId xmlns:p14="http://schemas.microsoft.com/office/powerpoint/2010/main" val="16908250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t.jpg"/>
          <p:cNvPicPr>
            <a:picLocks noChangeAspect="1"/>
          </p:cNvPicPr>
          <p:nvPr/>
        </p:nvPicPr>
        <p:blipFill>
          <a:blip r:embed="rId2" cstate="print"/>
          <a:stretch>
            <a:fillRect/>
          </a:stretch>
        </p:blipFill>
        <p:spPr>
          <a:xfrm>
            <a:off x="171451" y="203201"/>
            <a:ext cx="1200150" cy="2133600"/>
          </a:xfrm>
          <a:prstGeom prst="rect">
            <a:avLst/>
          </a:prstGeom>
        </p:spPr>
      </p:pic>
      <p:sp>
        <p:nvSpPr>
          <p:cNvPr id="3" name="Rectangle 2"/>
          <p:cNvSpPr/>
          <p:nvPr/>
        </p:nvSpPr>
        <p:spPr>
          <a:xfrm>
            <a:off x="114300" y="2946400"/>
            <a:ext cx="44958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 y="3048000"/>
            <a:ext cx="48006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 y="2743200"/>
            <a:ext cx="49530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G 2.jpg"/>
          <p:cNvPicPr>
            <a:picLocks noChangeAspect="1"/>
          </p:cNvPicPr>
          <p:nvPr/>
        </p:nvPicPr>
        <p:blipFill>
          <a:blip r:embed="rId3" cstate="print"/>
          <a:stretch>
            <a:fillRect/>
          </a:stretch>
        </p:blipFill>
        <p:spPr>
          <a:xfrm>
            <a:off x="0" y="0"/>
            <a:ext cx="6858000" cy="9144000"/>
          </a:xfrm>
          <a:prstGeom prst="rect">
            <a:avLst/>
          </a:prstGeom>
        </p:spPr>
      </p:pic>
      <p:sp>
        <p:nvSpPr>
          <p:cNvPr id="11" name="Rectangle 10"/>
          <p:cNvSpPr/>
          <p:nvPr/>
        </p:nvSpPr>
        <p:spPr>
          <a:xfrm>
            <a:off x="304800" y="2895600"/>
            <a:ext cx="44958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NN BG.jpg"/>
          <p:cNvPicPr>
            <a:picLocks noChangeAspect="1"/>
          </p:cNvPicPr>
          <p:nvPr/>
        </p:nvPicPr>
        <p:blipFill>
          <a:blip r:embed="rId4" cstate="print"/>
          <a:stretch>
            <a:fillRect/>
          </a:stretch>
        </p:blipFill>
        <p:spPr>
          <a:xfrm>
            <a:off x="2209800" y="6400800"/>
            <a:ext cx="3581400" cy="2209800"/>
          </a:xfrm>
          <a:prstGeom prst="rect">
            <a:avLst/>
          </a:prstGeom>
          <a:ln>
            <a:noFill/>
          </a:ln>
          <a:effectLst>
            <a:softEdge rad="112500"/>
          </a:effectLst>
        </p:spPr>
      </p:pic>
      <p:sp>
        <p:nvSpPr>
          <p:cNvPr id="12" name="TextBox 11"/>
          <p:cNvSpPr txBox="1"/>
          <p:nvPr/>
        </p:nvSpPr>
        <p:spPr>
          <a:xfrm>
            <a:off x="73650" y="646628"/>
            <a:ext cx="5486400" cy="3108543"/>
          </a:xfrm>
          <a:prstGeom prst="rect">
            <a:avLst/>
          </a:prstGeom>
          <a:noFill/>
        </p:spPr>
        <p:txBody>
          <a:bodyPr wrap="square" rtlCol="0">
            <a:spAutoFit/>
          </a:bodyPr>
          <a:lstStyle/>
          <a:p>
            <a:r>
              <a:rPr lang="en-US" b="1" u="sng" dirty="0">
                <a:solidFill>
                  <a:srgbClr val="C00000"/>
                </a:solidFill>
                <a:latin typeface="Comic Sans MS" panose="030F0702030302020204" pitchFamily="66" charset="0"/>
              </a:rPr>
              <a:t>CIVIL/ STRUCTURE WORKS</a:t>
            </a:r>
          </a:p>
          <a:p>
            <a:r>
              <a:rPr lang="en-US" sz="1600" dirty="0">
                <a:latin typeface="Comic Sans MS" panose="030F0702030302020204" pitchFamily="66" charset="0"/>
              </a:rPr>
              <a:t>Our output to the construction</a:t>
            </a:r>
          </a:p>
          <a:p>
            <a:r>
              <a:rPr lang="en-US" sz="1600" dirty="0">
                <a:latin typeface="Comic Sans MS" panose="030F0702030302020204" pitchFamily="66" charset="0"/>
              </a:rPr>
              <a:t> industry includes the installation </a:t>
            </a:r>
          </a:p>
          <a:p>
            <a:r>
              <a:rPr lang="en-US" sz="1600" dirty="0">
                <a:latin typeface="Comic Sans MS" panose="030F0702030302020204" pitchFamily="66" charset="0"/>
              </a:rPr>
              <a:t>of several civil works:</a:t>
            </a:r>
          </a:p>
          <a:p>
            <a:r>
              <a:rPr lang="en-US" sz="1600" dirty="0">
                <a:latin typeface="Comic Sans MS" panose="030F0702030302020204" pitchFamily="66" charset="0"/>
              </a:rPr>
              <a:t>• Reinforced Concrete Structures</a:t>
            </a:r>
          </a:p>
          <a:p>
            <a:r>
              <a:rPr lang="en-US" sz="1600" dirty="0">
                <a:latin typeface="Comic Sans MS" panose="030F0702030302020204" pitchFamily="66" charset="0"/>
              </a:rPr>
              <a:t>• Underground Fuel Dumps</a:t>
            </a:r>
          </a:p>
          <a:p>
            <a:r>
              <a:rPr lang="en-US" sz="1600" dirty="0">
                <a:latin typeface="Comic Sans MS" panose="030F0702030302020204" pitchFamily="66" charset="0"/>
              </a:rPr>
              <a:t>• Road Construction work</a:t>
            </a:r>
          </a:p>
          <a:p>
            <a:r>
              <a:rPr lang="en-US" sz="1600" dirty="0">
                <a:latin typeface="Comic Sans MS" panose="030F0702030302020204" pitchFamily="66" charset="0"/>
              </a:rPr>
              <a:t>• Petrol Station</a:t>
            </a:r>
          </a:p>
          <a:p>
            <a:r>
              <a:rPr lang="en-US" sz="1600" dirty="0">
                <a:latin typeface="Comic Sans MS" panose="030F0702030302020204" pitchFamily="66" charset="0"/>
              </a:rPr>
              <a:t>• Earth works/Retaining walls</a:t>
            </a:r>
          </a:p>
          <a:p>
            <a:r>
              <a:rPr lang="en-US" sz="1600" dirty="0">
                <a:latin typeface="Comic Sans MS" panose="030F0702030302020204" pitchFamily="66" charset="0"/>
              </a:rPr>
              <a:t>•Soil Investigation</a:t>
            </a:r>
          </a:p>
          <a:p>
            <a:r>
              <a:rPr lang="en-US" sz="1600" dirty="0">
                <a:latin typeface="Comic Sans MS" panose="030F0702030302020204" pitchFamily="66" charset="0"/>
              </a:rPr>
              <a:t>•Waterproofing</a:t>
            </a:r>
          </a:p>
          <a:p>
            <a:endParaRPr lang="en-US" dirty="0">
              <a:latin typeface="Comic Sans MS" panose="030F0702030302020204" pitchFamily="66" charset="0"/>
            </a:endParaRP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799" y="6705223"/>
            <a:ext cx="3081001" cy="18995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descr="LC.jpg"/>
          <p:cNvPicPr>
            <a:picLocks noChangeAspect="1"/>
          </p:cNvPicPr>
          <p:nvPr/>
        </p:nvPicPr>
        <p:blipFill>
          <a:blip r:embed="rId6" cstate="print"/>
          <a:stretch>
            <a:fillRect/>
          </a:stretch>
        </p:blipFill>
        <p:spPr>
          <a:xfrm>
            <a:off x="5122333" y="152400"/>
            <a:ext cx="1490133" cy="762000"/>
          </a:xfrm>
          <a:prstGeom prst="rect">
            <a:avLst/>
          </a:prstGeom>
        </p:spPr>
      </p:pic>
      <p:sp>
        <p:nvSpPr>
          <p:cNvPr id="15" name="TextBox 14"/>
          <p:cNvSpPr txBox="1"/>
          <p:nvPr/>
        </p:nvSpPr>
        <p:spPr>
          <a:xfrm>
            <a:off x="206620" y="3197741"/>
            <a:ext cx="5486400" cy="3662541"/>
          </a:xfrm>
          <a:prstGeom prst="rect">
            <a:avLst/>
          </a:prstGeom>
          <a:noFill/>
        </p:spPr>
        <p:txBody>
          <a:bodyPr wrap="square" rtlCol="0">
            <a:spAutoFit/>
          </a:bodyPr>
          <a:lstStyle/>
          <a:p>
            <a:endParaRPr lang="en-US" dirty="0">
              <a:latin typeface="Comic Sans MS" panose="030F0702030302020204" pitchFamily="66" charset="0"/>
            </a:endParaRPr>
          </a:p>
          <a:p>
            <a:r>
              <a:rPr lang="en-US" b="1" u="sng" dirty="0">
                <a:solidFill>
                  <a:srgbClr val="C00000"/>
                </a:solidFill>
                <a:latin typeface="Comic Sans MS" panose="030F0702030302020204" pitchFamily="66" charset="0"/>
              </a:rPr>
              <a:t>RESIDENTIAL BUILDING</a:t>
            </a:r>
            <a:endParaRPr lang="en-US" u="sng" dirty="0">
              <a:solidFill>
                <a:srgbClr val="C00000"/>
              </a:solidFill>
              <a:latin typeface="Comic Sans MS" panose="030F0702030302020204" pitchFamily="66" charset="0"/>
            </a:endParaRPr>
          </a:p>
          <a:p>
            <a:r>
              <a:rPr lang="en-US" sz="1600" dirty="0">
                <a:latin typeface="Comic Sans MS" panose="030F0702030302020204" pitchFamily="66" charset="0"/>
              </a:rPr>
              <a:t>Your home: A sample country-side bungalow, a sprawling sub-urban haven, a luxury apartment or even an urban condominium, trust </a:t>
            </a:r>
            <a:r>
              <a:rPr lang="en-US" sz="1600" b="1" dirty="0">
                <a:latin typeface="Comic Sans MS" panose="030F0702030302020204" pitchFamily="66" charset="0"/>
              </a:rPr>
              <a:t>LEGO CONSULT</a:t>
            </a:r>
            <a:r>
              <a:rPr lang="en-US" sz="1600" dirty="0">
                <a:latin typeface="Comic Sans MS" panose="030F0702030302020204" pitchFamily="66" charset="0"/>
              </a:rPr>
              <a:t> to conceptualize your brief and adapt appropriate construction technology to make your dream a reality.</a:t>
            </a:r>
          </a:p>
          <a:p>
            <a:r>
              <a:rPr lang="en-US" sz="1600" dirty="0"/>
              <a:t> </a:t>
            </a:r>
          </a:p>
          <a:p>
            <a:r>
              <a:rPr lang="en-US" b="1" u="sng" dirty="0">
                <a:solidFill>
                  <a:srgbClr val="C00000"/>
                </a:solidFill>
                <a:latin typeface="Comic Sans MS" panose="030F0702030302020204" pitchFamily="66" charset="0"/>
              </a:rPr>
              <a:t>CONSTRUCTION </a:t>
            </a:r>
            <a:endParaRPr lang="en-US" u="sng" dirty="0">
              <a:solidFill>
                <a:srgbClr val="C00000"/>
              </a:solidFill>
              <a:latin typeface="Comic Sans MS" panose="030F0702030302020204" pitchFamily="66" charset="0"/>
            </a:endParaRPr>
          </a:p>
          <a:p>
            <a:r>
              <a:rPr lang="en-US" sz="1600" dirty="0">
                <a:latin typeface="Comic Sans MS" panose="030F0702030302020204" pitchFamily="66" charset="0"/>
              </a:rPr>
              <a:t>Building Construction</a:t>
            </a:r>
          </a:p>
          <a:p>
            <a:r>
              <a:rPr lang="en-US" sz="1600" dirty="0">
                <a:latin typeface="Comic Sans MS" panose="030F0702030302020204" pitchFamily="66" charset="0"/>
              </a:rPr>
              <a:t>Swimming Pool</a:t>
            </a:r>
          </a:p>
          <a:p>
            <a:r>
              <a:rPr lang="en-US" sz="1600" dirty="0">
                <a:latin typeface="Comic Sans MS" panose="030F0702030302020204" pitchFamily="66" charset="0"/>
              </a:rPr>
              <a:t>Civil works </a:t>
            </a:r>
          </a:p>
          <a:p>
            <a:r>
              <a:rPr lang="en-US" sz="1600" dirty="0">
                <a:latin typeface="Comic Sans MS" panose="030F0702030302020204" pitchFamily="66" charset="0"/>
              </a:rPr>
              <a:t>Steel works</a:t>
            </a:r>
          </a:p>
          <a:p>
            <a:endParaRPr lang="en-US" dirty="0">
              <a:latin typeface="Comic Sans MS" panose="030F0702030302020204" pitchFamily="66" charset="0"/>
            </a:endParaRPr>
          </a:p>
        </p:txBody>
      </p:sp>
      <p:pic>
        <p:nvPicPr>
          <p:cNvPr id="17" name="Picture 16"/>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05200" y="5715000"/>
            <a:ext cx="3124200" cy="22254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349825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t.jpg"/>
          <p:cNvPicPr>
            <a:picLocks noChangeAspect="1"/>
          </p:cNvPicPr>
          <p:nvPr/>
        </p:nvPicPr>
        <p:blipFill>
          <a:blip r:embed="rId2" cstate="print"/>
          <a:stretch>
            <a:fillRect/>
          </a:stretch>
        </p:blipFill>
        <p:spPr>
          <a:xfrm>
            <a:off x="171451" y="203201"/>
            <a:ext cx="1200150" cy="2133600"/>
          </a:xfrm>
          <a:prstGeom prst="rect">
            <a:avLst/>
          </a:prstGeom>
        </p:spPr>
      </p:pic>
      <p:sp>
        <p:nvSpPr>
          <p:cNvPr id="3" name="Rectangle 2"/>
          <p:cNvSpPr/>
          <p:nvPr/>
        </p:nvSpPr>
        <p:spPr>
          <a:xfrm>
            <a:off x="114300" y="2946400"/>
            <a:ext cx="44958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 y="3048000"/>
            <a:ext cx="48006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 y="2743200"/>
            <a:ext cx="49530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G 2.jpg"/>
          <p:cNvPicPr>
            <a:picLocks noChangeAspect="1"/>
          </p:cNvPicPr>
          <p:nvPr/>
        </p:nvPicPr>
        <p:blipFill>
          <a:blip r:embed="rId3" cstate="print">
            <a:duotone>
              <a:schemeClr val="bg2">
                <a:shade val="45000"/>
                <a:satMod val="135000"/>
              </a:schemeClr>
              <a:prstClr val="white"/>
            </a:duotone>
          </a:blip>
          <a:stretch>
            <a:fillRect/>
          </a:stretch>
        </p:blipFill>
        <p:spPr>
          <a:xfrm>
            <a:off x="0" y="-35169"/>
            <a:ext cx="6858000" cy="9144000"/>
          </a:xfrm>
          <a:prstGeom prst="rect">
            <a:avLst/>
          </a:prstGeom>
        </p:spPr>
      </p:pic>
      <p:sp>
        <p:nvSpPr>
          <p:cNvPr id="11" name="Rectangle 10"/>
          <p:cNvSpPr/>
          <p:nvPr/>
        </p:nvSpPr>
        <p:spPr>
          <a:xfrm>
            <a:off x="304800" y="2895600"/>
            <a:ext cx="44958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NN BG.jpg"/>
          <p:cNvPicPr>
            <a:picLocks noChangeAspect="1"/>
          </p:cNvPicPr>
          <p:nvPr/>
        </p:nvPicPr>
        <p:blipFill>
          <a:blip r:embed="rId4" cstate="print">
            <a:duotone>
              <a:schemeClr val="bg2">
                <a:shade val="45000"/>
                <a:satMod val="135000"/>
              </a:schemeClr>
              <a:prstClr val="white"/>
            </a:duotone>
          </a:blip>
          <a:stretch>
            <a:fillRect/>
          </a:stretch>
        </p:blipFill>
        <p:spPr>
          <a:xfrm>
            <a:off x="2209800" y="6400800"/>
            <a:ext cx="3581400" cy="2209800"/>
          </a:xfrm>
          <a:prstGeom prst="rect">
            <a:avLst/>
          </a:prstGeom>
          <a:ln>
            <a:noFill/>
          </a:ln>
          <a:effectLst>
            <a:softEdge rad="112500"/>
          </a:effectLst>
        </p:spPr>
      </p:pic>
      <p:sp>
        <p:nvSpPr>
          <p:cNvPr id="12" name="TextBox 11"/>
          <p:cNvSpPr txBox="1"/>
          <p:nvPr/>
        </p:nvSpPr>
        <p:spPr>
          <a:xfrm>
            <a:off x="-1905000" y="313759"/>
            <a:ext cx="10563225" cy="9325630"/>
          </a:xfrm>
          <a:prstGeom prst="rect">
            <a:avLst/>
          </a:prstGeom>
          <a:noFill/>
        </p:spPr>
        <p:txBody>
          <a:bodyPr wrap="square" rtlCol="0">
            <a:spAutoFit/>
          </a:bodyPr>
          <a:lstStyle/>
          <a:p>
            <a:pPr algn="ctr"/>
            <a:r>
              <a:rPr lang="en-US" sz="2000" b="1" u="sng" dirty="0">
                <a:solidFill>
                  <a:srgbClr val="C00000"/>
                </a:solidFill>
                <a:latin typeface="Comic Sans MS" panose="030F0702030302020204" pitchFamily="66" charset="0"/>
              </a:rPr>
              <a:t>Our Team</a:t>
            </a:r>
          </a:p>
          <a:p>
            <a:pPr algn="ctr"/>
            <a:endParaRPr lang="en-US" sz="2000" u="sng" dirty="0">
              <a:solidFill>
                <a:srgbClr val="C00000"/>
              </a:solidFill>
              <a:latin typeface="Comic Sans MS" panose="030F0702030302020204" pitchFamily="66" charset="0"/>
            </a:endParaRPr>
          </a:p>
          <a:p>
            <a:pPr algn="ctr"/>
            <a:endParaRPr lang="en-US" sz="1600" b="1" dirty="0">
              <a:latin typeface="Comic Sans MS" panose="030F0702030302020204" pitchFamily="66" charset="0"/>
            </a:endParaRPr>
          </a:p>
          <a:p>
            <a:r>
              <a:rPr lang="en-US" b="1" dirty="0">
                <a:latin typeface="Comic Sans MS" panose="030F0702030302020204" pitchFamily="66" charset="0"/>
              </a:rPr>
              <a:t> </a:t>
            </a:r>
            <a:r>
              <a:rPr lang="en-US" b="1" dirty="0" smtClean="0">
                <a:latin typeface="Comic Sans MS" panose="030F0702030302020204" pitchFamily="66" charset="0"/>
              </a:rPr>
              <a:t>		     </a:t>
            </a:r>
            <a:r>
              <a:rPr lang="en-US" sz="1600" b="1" dirty="0" err="1" smtClean="0">
                <a:latin typeface="Comic Sans MS" panose="030F0702030302020204" pitchFamily="66" charset="0"/>
              </a:rPr>
              <a:t>Taofiq</a:t>
            </a:r>
            <a:r>
              <a:rPr lang="en-US" sz="1600" b="1" dirty="0" smtClean="0">
                <a:latin typeface="Comic Sans MS" panose="030F0702030302020204" pitchFamily="66" charset="0"/>
              </a:rPr>
              <a:t> </a:t>
            </a:r>
            <a:r>
              <a:rPr lang="en-US" sz="1600" b="1" dirty="0" err="1">
                <a:latin typeface="Comic Sans MS" panose="030F0702030302020204" pitchFamily="66" charset="0"/>
              </a:rPr>
              <a:t>Jide</a:t>
            </a:r>
            <a:r>
              <a:rPr lang="en-US" sz="1600" b="1" dirty="0">
                <a:latin typeface="Comic Sans MS" panose="030F0702030302020204" pitchFamily="66" charset="0"/>
              </a:rPr>
              <a:t> </a:t>
            </a:r>
            <a:r>
              <a:rPr lang="en-US" sz="1600" b="1" dirty="0" err="1">
                <a:latin typeface="Comic Sans MS" panose="030F0702030302020204" pitchFamily="66" charset="0"/>
              </a:rPr>
              <a:t>Simisaye</a:t>
            </a:r>
            <a:r>
              <a:rPr lang="en-US" sz="1600" b="1" dirty="0">
                <a:latin typeface="Comic Sans MS" panose="030F0702030302020204" pitchFamily="66" charset="0"/>
              </a:rPr>
              <a:t>		 </a:t>
            </a:r>
            <a:r>
              <a:rPr lang="en-US" sz="1600" b="1" dirty="0" smtClean="0">
                <a:latin typeface="Comic Sans MS" panose="030F0702030302020204" pitchFamily="66" charset="0"/>
              </a:rPr>
              <a:t>      </a:t>
            </a:r>
            <a:r>
              <a:rPr lang="en-US" sz="1600" b="1" dirty="0" err="1" smtClean="0">
                <a:latin typeface="Comic Sans MS" panose="030F0702030302020204" pitchFamily="66" charset="0"/>
              </a:rPr>
              <a:t>Adebimpe</a:t>
            </a:r>
            <a:r>
              <a:rPr lang="en-US" sz="1600" b="1" dirty="0" smtClean="0">
                <a:latin typeface="Comic Sans MS" panose="030F0702030302020204" pitchFamily="66" charset="0"/>
              </a:rPr>
              <a:t> </a:t>
            </a:r>
            <a:r>
              <a:rPr lang="en-US" sz="1600" b="1" dirty="0">
                <a:latin typeface="Comic Sans MS" panose="030F0702030302020204" pitchFamily="66" charset="0"/>
              </a:rPr>
              <a:t>Saibu </a:t>
            </a:r>
            <a:r>
              <a:rPr lang="en-US" sz="1600" b="1" dirty="0" err="1">
                <a:latin typeface="Comic Sans MS" panose="030F0702030302020204" pitchFamily="66" charset="0"/>
              </a:rPr>
              <a:t>Ajibade</a:t>
            </a:r>
            <a:endParaRPr lang="en-US" sz="1600" b="1" dirty="0">
              <a:latin typeface="Comic Sans MS" panose="030F0702030302020204" pitchFamily="66" charset="0"/>
            </a:endParaRPr>
          </a:p>
          <a:p>
            <a:r>
              <a:rPr lang="en-US" sz="1600" b="1" dirty="0">
                <a:latin typeface="Comic Sans MS" panose="030F0702030302020204" pitchFamily="66" charset="0"/>
              </a:rPr>
              <a:t>                                   </a:t>
            </a:r>
            <a:r>
              <a:rPr lang="en-US" sz="1600" b="1" dirty="0">
                <a:solidFill>
                  <a:schemeClr val="accent5">
                    <a:lumMod val="50000"/>
                  </a:schemeClr>
                </a:solidFill>
                <a:latin typeface="Comic Sans MS" panose="030F0702030302020204" pitchFamily="66" charset="0"/>
              </a:rPr>
              <a:t>MD/CEO                           </a:t>
            </a:r>
            <a:r>
              <a:rPr lang="en-US" sz="1600" b="1" dirty="0" smtClean="0">
                <a:solidFill>
                  <a:schemeClr val="accent5">
                    <a:lumMod val="50000"/>
                  </a:schemeClr>
                </a:solidFill>
                <a:latin typeface="Comic Sans MS" panose="030F0702030302020204" pitchFamily="66" charset="0"/>
              </a:rPr>
              <a:t>Technical </a:t>
            </a:r>
            <a:r>
              <a:rPr lang="en-US" sz="1600" b="1" dirty="0">
                <a:solidFill>
                  <a:schemeClr val="accent5">
                    <a:lumMod val="50000"/>
                  </a:schemeClr>
                </a:solidFill>
                <a:latin typeface="Comic Sans MS" panose="030F0702030302020204" pitchFamily="66" charset="0"/>
              </a:rPr>
              <a:t>Director</a:t>
            </a:r>
          </a:p>
          <a:p>
            <a:r>
              <a:rPr lang="en-US" sz="1600" b="1" dirty="0">
                <a:solidFill>
                  <a:schemeClr val="accent5">
                    <a:lumMod val="50000"/>
                  </a:schemeClr>
                </a:solidFill>
                <a:latin typeface="Comic Sans MS" panose="030F0702030302020204" pitchFamily="66" charset="0"/>
              </a:rPr>
              <a:t>       		</a:t>
            </a:r>
            <a:r>
              <a:rPr lang="en-US" sz="1600" dirty="0">
                <a:solidFill>
                  <a:schemeClr val="accent5">
                    <a:lumMod val="50000"/>
                  </a:schemeClr>
                </a:solidFill>
                <a:latin typeface="Comic Sans MS" panose="030F0702030302020204" pitchFamily="66" charset="0"/>
              </a:rPr>
              <a:t>         </a:t>
            </a:r>
            <a:r>
              <a:rPr lang="en-US" sz="1600" b="1" dirty="0">
                <a:solidFill>
                  <a:schemeClr val="accent5">
                    <a:lumMod val="50000"/>
                  </a:schemeClr>
                </a:solidFill>
                <a:latin typeface="Comic Sans MS" panose="030F0702030302020204" pitchFamily="66" charset="0"/>
              </a:rPr>
              <a:t>BSc/</a:t>
            </a:r>
            <a:r>
              <a:rPr lang="en-US" sz="1600" b="1" dirty="0" err="1">
                <a:solidFill>
                  <a:schemeClr val="accent5">
                    <a:lumMod val="50000"/>
                  </a:schemeClr>
                </a:solidFill>
                <a:latin typeface="Comic Sans MS" panose="030F0702030302020204" pitchFamily="66" charset="0"/>
              </a:rPr>
              <a:t>MSc.Arch</a:t>
            </a:r>
            <a:r>
              <a:rPr lang="en-US" sz="1600" b="1" dirty="0">
                <a:latin typeface="Comic Sans MS" panose="030F0702030302020204" pitchFamily="66" charset="0"/>
              </a:rPr>
              <a:t>		         </a:t>
            </a:r>
            <a:r>
              <a:rPr lang="en-US" sz="1600" b="1" dirty="0" smtClean="0">
                <a:solidFill>
                  <a:schemeClr val="accent5">
                    <a:lumMod val="50000"/>
                  </a:schemeClr>
                </a:solidFill>
                <a:latin typeface="Comic Sans MS" panose="030F0702030302020204" pitchFamily="66" charset="0"/>
              </a:rPr>
              <a:t>Civil </a:t>
            </a:r>
            <a:r>
              <a:rPr lang="en-US" sz="1600" b="1" dirty="0">
                <a:solidFill>
                  <a:schemeClr val="accent5">
                    <a:lumMod val="50000"/>
                  </a:schemeClr>
                </a:solidFill>
                <a:latin typeface="Comic Sans MS" panose="030F0702030302020204" pitchFamily="66" charset="0"/>
              </a:rPr>
              <a:t>Engineer </a:t>
            </a:r>
            <a:r>
              <a:rPr lang="en-US" sz="1050" b="1" dirty="0">
                <a:solidFill>
                  <a:schemeClr val="accent5">
                    <a:lumMod val="50000"/>
                  </a:schemeClr>
                </a:solidFill>
                <a:latin typeface="Comic Sans MS" panose="030F0702030302020204" pitchFamily="66" charset="0"/>
              </a:rPr>
              <a:t>COREN</a:t>
            </a:r>
            <a:r>
              <a:rPr lang="en-US" sz="1600" b="1" dirty="0">
                <a:solidFill>
                  <a:schemeClr val="accent5">
                    <a:lumMod val="50000"/>
                  </a:schemeClr>
                </a:solidFill>
                <a:latin typeface="Comic Sans MS" panose="030F0702030302020204" pitchFamily="66" charset="0"/>
              </a:rPr>
              <a:t> </a:t>
            </a:r>
            <a:r>
              <a:rPr lang="en-US" sz="1600" b="1" dirty="0">
                <a:latin typeface="Comic Sans MS" panose="030F0702030302020204" pitchFamily="66" charset="0"/>
              </a:rPr>
              <a:t>	</a:t>
            </a:r>
            <a:endParaRPr lang="en-US" sz="1600" dirty="0">
              <a:latin typeface="Comic Sans MS" panose="030F0702030302020204" pitchFamily="66" charset="0"/>
            </a:endParaRPr>
          </a:p>
          <a:p>
            <a:pPr algn="ctr"/>
            <a:r>
              <a:rPr lang="en-US" sz="1600" b="1" dirty="0">
                <a:latin typeface="Comic Sans MS" panose="030F0702030302020204" pitchFamily="66" charset="0"/>
              </a:rPr>
              <a:t>								</a:t>
            </a:r>
            <a:endParaRPr lang="en-US" sz="1600" dirty="0">
              <a:latin typeface="Comic Sans MS" panose="030F0702030302020204" pitchFamily="66" charset="0"/>
            </a:endParaRPr>
          </a:p>
          <a:p>
            <a:pPr algn="ctr"/>
            <a:endParaRPr lang="en-US" sz="1600" b="1" dirty="0">
              <a:latin typeface="Comic Sans MS" panose="030F0702030302020204" pitchFamily="66" charset="0"/>
            </a:endParaRPr>
          </a:p>
          <a:p>
            <a:r>
              <a:rPr lang="en-US" sz="1600" b="1" dirty="0">
                <a:latin typeface="Comic Sans MS" panose="030F0702030302020204" pitchFamily="66" charset="0"/>
              </a:rPr>
              <a:t>                     </a:t>
            </a:r>
            <a:r>
              <a:rPr lang="en-US" sz="1600" b="1" dirty="0" smtClean="0">
                <a:latin typeface="Comic Sans MS" panose="030F0702030302020204" pitchFamily="66" charset="0"/>
              </a:rPr>
              <a:t>    </a:t>
            </a:r>
            <a:r>
              <a:rPr lang="en-US" sz="1600" b="1" dirty="0" err="1" smtClean="0">
                <a:latin typeface="Comic Sans MS" panose="030F0702030302020204" pitchFamily="66" charset="0"/>
              </a:rPr>
              <a:t>Abdullateef</a:t>
            </a:r>
            <a:r>
              <a:rPr lang="en-US" sz="1600" b="1" dirty="0" smtClean="0">
                <a:latin typeface="Comic Sans MS" panose="030F0702030302020204" pitchFamily="66" charset="0"/>
              </a:rPr>
              <a:t> </a:t>
            </a:r>
            <a:r>
              <a:rPr lang="en-US" sz="1600" b="1" dirty="0" err="1">
                <a:latin typeface="Comic Sans MS" panose="030F0702030302020204" pitchFamily="66" charset="0"/>
              </a:rPr>
              <a:t>Ademoye</a:t>
            </a:r>
            <a:r>
              <a:rPr lang="en-US" sz="1600" b="1" dirty="0">
                <a:latin typeface="Comic Sans MS" panose="030F0702030302020204" pitchFamily="66" charset="0"/>
              </a:rPr>
              <a:t> 	              </a:t>
            </a:r>
            <a:r>
              <a:rPr lang="en-US" sz="1600" b="1" dirty="0" smtClean="0">
                <a:latin typeface="Comic Sans MS" panose="030F0702030302020204" pitchFamily="66" charset="0"/>
              </a:rPr>
              <a:t>       </a:t>
            </a:r>
            <a:r>
              <a:rPr lang="en-US" sz="1600" b="1" dirty="0" err="1" smtClean="0">
                <a:latin typeface="Comic Sans MS" panose="030F0702030302020204" pitchFamily="66" charset="0"/>
              </a:rPr>
              <a:t>Olatunji</a:t>
            </a:r>
            <a:r>
              <a:rPr lang="en-US" sz="1600" b="1" dirty="0" smtClean="0">
                <a:latin typeface="Comic Sans MS" panose="030F0702030302020204" pitchFamily="66" charset="0"/>
              </a:rPr>
              <a:t> </a:t>
            </a:r>
            <a:r>
              <a:rPr lang="en-US" sz="1600" b="1" dirty="0" err="1">
                <a:latin typeface="Comic Sans MS" panose="030F0702030302020204" pitchFamily="66" charset="0"/>
              </a:rPr>
              <a:t>Yinka</a:t>
            </a:r>
            <a:r>
              <a:rPr lang="en-US" sz="1600" b="1" dirty="0">
                <a:latin typeface="Comic Sans MS" panose="030F0702030302020204" pitchFamily="66" charset="0"/>
              </a:rPr>
              <a:t>                                                   </a:t>
            </a:r>
            <a:endParaRPr lang="en-US" sz="1600" dirty="0">
              <a:latin typeface="Comic Sans MS" panose="030F0702030302020204" pitchFamily="66" charset="0"/>
            </a:endParaRPr>
          </a:p>
          <a:p>
            <a:r>
              <a:rPr lang="en-US" sz="1600" b="1" dirty="0">
                <a:solidFill>
                  <a:schemeClr val="accent5">
                    <a:lumMod val="50000"/>
                  </a:schemeClr>
                </a:solidFill>
                <a:latin typeface="Comic Sans MS" panose="030F0702030302020204" pitchFamily="66" charset="0"/>
              </a:rPr>
              <a:t>		     Executive Director 		      </a:t>
            </a:r>
            <a:r>
              <a:rPr lang="en-US" sz="1600" b="1" dirty="0" smtClean="0">
                <a:solidFill>
                  <a:schemeClr val="accent5">
                    <a:lumMod val="50000"/>
                  </a:schemeClr>
                </a:solidFill>
                <a:latin typeface="Comic Sans MS" panose="030F0702030302020204" pitchFamily="66" charset="0"/>
              </a:rPr>
              <a:t>   Quantity </a:t>
            </a:r>
            <a:r>
              <a:rPr lang="en-US" sz="1600" b="1" dirty="0">
                <a:solidFill>
                  <a:schemeClr val="accent5">
                    <a:lumMod val="50000"/>
                  </a:schemeClr>
                </a:solidFill>
                <a:latin typeface="Comic Sans MS" panose="030F0702030302020204" pitchFamily="66" charset="0"/>
              </a:rPr>
              <a:t>Surveyor</a:t>
            </a:r>
            <a:endParaRPr lang="en-US" sz="1600" dirty="0">
              <a:solidFill>
                <a:schemeClr val="accent5">
                  <a:lumMod val="50000"/>
                </a:schemeClr>
              </a:solidFill>
              <a:latin typeface="Comic Sans MS" panose="030F0702030302020204" pitchFamily="66" charset="0"/>
            </a:endParaRPr>
          </a:p>
          <a:p>
            <a:r>
              <a:rPr lang="en-US" sz="1600" b="1" dirty="0">
                <a:solidFill>
                  <a:schemeClr val="accent5">
                    <a:lumMod val="50000"/>
                  </a:schemeClr>
                </a:solidFill>
                <a:latin typeface="Comic Sans MS" panose="030F0702030302020204" pitchFamily="66" charset="0"/>
              </a:rPr>
              <a:t>                             Architect </a:t>
            </a:r>
            <a:r>
              <a:rPr lang="en-US" sz="1600" dirty="0">
                <a:solidFill>
                  <a:schemeClr val="accent5">
                    <a:lumMod val="50000"/>
                  </a:schemeClr>
                </a:solidFill>
                <a:latin typeface="Comic Sans MS" panose="030F0702030302020204" pitchFamily="66" charset="0"/>
              </a:rPr>
              <a:t>MNIA      </a:t>
            </a:r>
            <a:r>
              <a:rPr lang="en-US" sz="1600" b="1" dirty="0">
                <a:solidFill>
                  <a:schemeClr val="accent5">
                    <a:lumMod val="50000"/>
                  </a:schemeClr>
                </a:solidFill>
                <a:latin typeface="Comic Sans MS" panose="030F0702030302020204" pitchFamily="66" charset="0"/>
              </a:rPr>
              <a:t>                        </a:t>
            </a:r>
            <a:r>
              <a:rPr lang="en-US" sz="1050" b="1" dirty="0" smtClean="0">
                <a:solidFill>
                  <a:schemeClr val="accent5">
                    <a:lumMod val="50000"/>
                  </a:schemeClr>
                </a:solidFill>
                <a:latin typeface="Comic Sans MS" panose="030F0702030302020204" pitchFamily="66" charset="0"/>
              </a:rPr>
              <a:t>NIOB</a:t>
            </a:r>
            <a:endParaRPr lang="en-US" sz="1050" dirty="0">
              <a:solidFill>
                <a:schemeClr val="accent5">
                  <a:lumMod val="50000"/>
                </a:schemeClr>
              </a:solidFill>
              <a:latin typeface="Comic Sans MS" panose="030F0702030302020204" pitchFamily="66" charset="0"/>
            </a:endParaRPr>
          </a:p>
          <a:p>
            <a:r>
              <a:rPr lang="en-US" sz="1600" b="1" dirty="0">
                <a:latin typeface="Comic Sans MS" panose="030F0702030302020204" pitchFamily="66" charset="0"/>
              </a:rPr>
              <a:t> </a:t>
            </a:r>
            <a:r>
              <a:rPr lang="en-US" sz="1600" dirty="0">
                <a:latin typeface="Comic Sans MS" panose="030F0702030302020204" pitchFamily="66" charset="0"/>
              </a:rPr>
              <a:t> 		 	                  </a:t>
            </a:r>
            <a:endParaRPr lang="en-US" sz="1600" b="1" dirty="0">
              <a:latin typeface="Comic Sans MS" panose="030F0702030302020204" pitchFamily="66" charset="0"/>
            </a:endParaRPr>
          </a:p>
          <a:p>
            <a:r>
              <a:rPr lang="en-US" sz="1600" b="1" dirty="0">
                <a:latin typeface="Comic Sans MS" panose="030F0702030302020204" pitchFamily="66" charset="0"/>
              </a:rPr>
              <a:t>		 </a:t>
            </a:r>
            <a:r>
              <a:rPr lang="en-US" sz="1600" b="1" dirty="0" smtClean="0">
                <a:latin typeface="Comic Sans MS" panose="030F0702030302020204" pitchFamily="66" charset="0"/>
              </a:rPr>
              <a:t>    </a:t>
            </a:r>
            <a:r>
              <a:rPr lang="en-US" sz="1600" b="1" dirty="0" err="1" smtClean="0">
                <a:latin typeface="Comic Sans MS" panose="030F0702030302020204" pitchFamily="66" charset="0"/>
              </a:rPr>
              <a:t>Ajuogu</a:t>
            </a:r>
            <a:r>
              <a:rPr lang="en-US" sz="1600" b="1" dirty="0" smtClean="0">
                <a:latin typeface="Comic Sans MS" panose="030F0702030302020204" pitchFamily="66" charset="0"/>
              </a:rPr>
              <a:t> </a:t>
            </a:r>
            <a:r>
              <a:rPr lang="en-US" sz="1600" b="1" dirty="0">
                <a:latin typeface="Comic Sans MS" panose="030F0702030302020204" pitchFamily="66" charset="0"/>
              </a:rPr>
              <a:t>Kate (</a:t>
            </a:r>
            <a:r>
              <a:rPr lang="en-US" sz="1600" b="1" dirty="0" err="1">
                <a:latin typeface="Comic Sans MS" panose="030F0702030302020204" pitchFamily="66" charset="0"/>
              </a:rPr>
              <a:t>Mrs</a:t>
            </a:r>
            <a:r>
              <a:rPr lang="en-US" sz="1600" b="1" dirty="0">
                <a:latin typeface="Comic Sans MS" panose="030F0702030302020204" pitchFamily="66" charset="0"/>
              </a:rPr>
              <a:t>) 	 	    </a:t>
            </a:r>
            <a:r>
              <a:rPr lang="en-US" sz="1600" b="1" dirty="0" smtClean="0">
                <a:latin typeface="Comic Sans MS" panose="030F0702030302020204" pitchFamily="66" charset="0"/>
              </a:rPr>
              <a:t>    </a:t>
            </a:r>
            <a:r>
              <a:rPr lang="en-US" sz="1600" b="1" dirty="0" err="1" smtClean="0">
                <a:latin typeface="Comic Sans MS" panose="030F0702030302020204" pitchFamily="66" charset="0"/>
              </a:rPr>
              <a:t>Ayobami</a:t>
            </a:r>
            <a:r>
              <a:rPr lang="en-US" sz="1600" b="1" dirty="0" smtClean="0">
                <a:latin typeface="Comic Sans MS" panose="030F0702030302020204" pitchFamily="66" charset="0"/>
              </a:rPr>
              <a:t> </a:t>
            </a:r>
            <a:r>
              <a:rPr lang="en-US" sz="1600" b="1" dirty="0" err="1">
                <a:latin typeface="Comic Sans MS" panose="030F0702030302020204" pitchFamily="66" charset="0"/>
              </a:rPr>
              <a:t>Oke</a:t>
            </a:r>
            <a:r>
              <a:rPr lang="en-US" sz="1600" b="1" dirty="0">
                <a:solidFill>
                  <a:schemeClr val="accent5">
                    <a:lumMod val="50000"/>
                  </a:schemeClr>
                </a:solidFill>
                <a:latin typeface="Comic Sans MS" panose="030F0702030302020204" pitchFamily="66" charset="0"/>
              </a:rPr>
              <a:t>		     </a:t>
            </a:r>
          </a:p>
          <a:p>
            <a:r>
              <a:rPr lang="en-US" sz="1600" b="1" dirty="0">
                <a:solidFill>
                  <a:schemeClr val="accent5">
                    <a:lumMod val="50000"/>
                  </a:schemeClr>
                </a:solidFill>
                <a:latin typeface="Comic Sans MS" panose="030F0702030302020204" pitchFamily="66" charset="0"/>
              </a:rPr>
              <a:t>		       Head of Admin	                 Head of Operations </a:t>
            </a:r>
            <a:r>
              <a:rPr lang="en-US" sz="1600" b="1" dirty="0">
                <a:latin typeface="Comic Sans MS" panose="030F0702030302020204" pitchFamily="66" charset="0"/>
              </a:rPr>
              <a:t>		</a:t>
            </a:r>
            <a:endParaRPr lang="en-US" sz="1600" b="1" dirty="0">
              <a:solidFill>
                <a:schemeClr val="accent5">
                  <a:lumMod val="50000"/>
                </a:schemeClr>
              </a:solidFill>
              <a:latin typeface="Comic Sans MS" panose="030F0702030302020204" pitchFamily="66" charset="0"/>
            </a:endParaRPr>
          </a:p>
          <a:p>
            <a:pPr algn="ctr"/>
            <a:endParaRPr lang="en-US" sz="1600" dirty="0">
              <a:solidFill>
                <a:schemeClr val="accent5">
                  <a:lumMod val="50000"/>
                </a:schemeClr>
              </a:solidFill>
              <a:latin typeface="Comic Sans MS" panose="030F0702030302020204" pitchFamily="66" charset="0"/>
            </a:endParaRPr>
          </a:p>
          <a:p>
            <a:r>
              <a:rPr lang="en-US" sz="1600" b="1" dirty="0">
                <a:latin typeface="Comic Sans MS" panose="030F0702030302020204" pitchFamily="66" charset="0"/>
              </a:rPr>
              <a:t>		     </a:t>
            </a:r>
            <a:r>
              <a:rPr lang="en-US" sz="1600" b="1" dirty="0" err="1">
                <a:latin typeface="Comic Sans MS" panose="030F0702030302020204" pitchFamily="66" charset="0"/>
              </a:rPr>
              <a:t>Taoheed</a:t>
            </a:r>
            <a:r>
              <a:rPr lang="en-US" sz="1600" b="1" dirty="0">
                <a:latin typeface="Comic Sans MS" panose="030F0702030302020204" pitchFamily="66" charset="0"/>
              </a:rPr>
              <a:t> </a:t>
            </a:r>
            <a:r>
              <a:rPr lang="en-US" sz="1600" b="1" dirty="0" err="1">
                <a:latin typeface="Comic Sans MS" panose="030F0702030302020204" pitchFamily="66" charset="0"/>
              </a:rPr>
              <a:t>Alabi</a:t>
            </a:r>
            <a:r>
              <a:rPr lang="en-US" sz="1600" b="1" dirty="0">
                <a:latin typeface="Comic Sans MS" panose="030F0702030302020204" pitchFamily="66" charset="0"/>
              </a:rPr>
              <a:t>		    </a:t>
            </a:r>
            <a:r>
              <a:rPr lang="en-US" sz="1600" b="1" dirty="0" err="1">
                <a:latin typeface="Comic Sans MS" panose="030F0702030302020204" pitchFamily="66" charset="0"/>
              </a:rPr>
              <a:t>Bolaji</a:t>
            </a:r>
            <a:r>
              <a:rPr lang="en-US" sz="1600" b="1" dirty="0">
                <a:latin typeface="Comic Sans MS" panose="030F0702030302020204" pitchFamily="66" charset="0"/>
              </a:rPr>
              <a:t> </a:t>
            </a:r>
            <a:r>
              <a:rPr lang="en-US" sz="1600" b="1" dirty="0" err="1">
                <a:latin typeface="Comic Sans MS" panose="030F0702030302020204" pitchFamily="66" charset="0"/>
              </a:rPr>
              <a:t>Agidigbi</a:t>
            </a:r>
            <a:r>
              <a:rPr lang="en-US" sz="1600" b="1" dirty="0">
                <a:latin typeface="Comic Sans MS" panose="030F0702030302020204" pitchFamily="66" charset="0"/>
              </a:rPr>
              <a:t>(</a:t>
            </a:r>
            <a:r>
              <a:rPr lang="en-US" sz="1600" b="1" dirty="0" err="1">
                <a:latin typeface="Comic Sans MS" panose="030F0702030302020204" pitchFamily="66" charset="0"/>
              </a:rPr>
              <a:t>Ms</a:t>
            </a:r>
            <a:r>
              <a:rPr lang="en-US" sz="1600" b="1" dirty="0">
                <a:latin typeface="Comic Sans MS" panose="030F0702030302020204" pitchFamily="66" charset="0"/>
              </a:rPr>
              <a:t>) </a:t>
            </a:r>
            <a:endParaRPr lang="en-US" sz="1600" dirty="0">
              <a:latin typeface="Comic Sans MS" panose="030F0702030302020204" pitchFamily="66" charset="0"/>
            </a:endParaRPr>
          </a:p>
          <a:p>
            <a:r>
              <a:rPr lang="en-US" sz="1600" b="1" dirty="0">
                <a:solidFill>
                  <a:schemeClr val="accent5">
                    <a:lumMod val="50000"/>
                  </a:schemeClr>
                </a:solidFill>
                <a:latin typeface="Comic Sans MS" panose="030F0702030302020204" pitchFamily="66" charset="0"/>
              </a:rPr>
              <a:t> 		     Project Coordinator	                 </a:t>
            </a:r>
            <a:r>
              <a:rPr lang="en-US" sz="1600" b="1" dirty="0" smtClean="0">
                <a:solidFill>
                  <a:schemeClr val="accent5">
                    <a:lumMod val="50000"/>
                  </a:schemeClr>
                </a:solidFill>
                <a:latin typeface="Comic Sans MS" panose="030F0702030302020204" pitchFamily="66" charset="0"/>
              </a:rPr>
              <a:t>Civil </a:t>
            </a:r>
            <a:r>
              <a:rPr lang="en-US" sz="1600" b="1" dirty="0">
                <a:solidFill>
                  <a:schemeClr val="accent5">
                    <a:lumMod val="50000"/>
                  </a:schemeClr>
                </a:solidFill>
                <a:latin typeface="Comic Sans MS" panose="030F0702030302020204" pitchFamily="66" charset="0"/>
              </a:rPr>
              <a:t>Engineer</a:t>
            </a:r>
          </a:p>
          <a:p>
            <a:r>
              <a:rPr lang="en-US" sz="1600" b="1" dirty="0">
                <a:solidFill>
                  <a:schemeClr val="accent5">
                    <a:lumMod val="50000"/>
                  </a:schemeClr>
                </a:solidFill>
                <a:latin typeface="Comic Sans MS" panose="030F0702030302020204" pitchFamily="66" charset="0"/>
              </a:rPr>
              <a:t>                          </a:t>
            </a:r>
          </a:p>
          <a:p>
            <a:r>
              <a:rPr lang="en-US" sz="1600" b="1" dirty="0">
                <a:solidFill>
                  <a:schemeClr val="accent5">
                    <a:lumMod val="50000"/>
                  </a:schemeClr>
                </a:solidFill>
                <a:latin typeface="Comic Sans MS" panose="030F0702030302020204" pitchFamily="66" charset="0"/>
              </a:rPr>
              <a:t>                           </a:t>
            </a:r>
            <a:r>
              <a:rPr lang="en-US" sz="1600" b="1" dirty="0">
                <a:latin typeface="Comic Sans MS" panose="030F0702030302020204" pitchFamily="66" charset="0"/>
              </a:rPr>
              <a:t>Ismail </a:t>
            </a:r>
            <a:r>
              <a:rPr lang="en-US" sz="1600" b="1" dirty="0" err="1">
                <a:latin typeface="Comic Sans MS" panose="030F0702030302020204" pitchFamily="66" charset="0"/>
              </a:rPr>
              <a:t>Nurudeen</a:t>
            </a:r>
            <a:r>
              <a:rPr lang="en-US" sz="1600" b="1" dirty="0">
                <a:latin typeface="Comic Sans MS" panose="030F0702030302020204" pitchFamily="66" charset="0"/>
              </a:rPr>
              <a:t>           	     </a:t>
            </a:r>
            <a:r>
              <a:rPr lang="en-US" sz="1600" b="1" dirty="0" err="1">
                <a:latin typeface="Comic Sans MS" panose="030F0702030302020204" pitchFamily="66" charset="0"/>
              </a:rPr>
              <a:t>Abari</a:t>
            </a:r>
            <a:r>
              <a:rPr lang="en-US" sz="1600" b="1" dirty="0">
                <a:latin typeface="Comic Sans MS" panose="030F0702030302020204" pitchFamily="66" charset="0"/>
              </a:rPr>
              <a:t> </a:t>
            </a:r>
            <a:r>
              <a:rPr lang="en-US" sz="1600" b="1" dirty="0" err="1">
                <a:latin typeface="Comic Sans MS" panose="030F0702030302020204" pitchFamily="66" charset="0"/>
              </a:rPr>
              <a:t>Rasaq</a:t>
            </a:r>
            <a:endParaRPr lang="en-US" sz="1600" dirty="0">
              <a:latin typeface="Comic Sans MS" panose="030F0702030302020204" pitchFamily="66" charset="0"/>
            </a:endParaRPr>
          </a:p>
          <a:p>
            <a:r>
              <a:rPr lang="en-US" sz="1600" b="1" dirty="0">
                <a:solidFill>
                  <a:schemeClr val="accent5">
                    <a:lumMod val="50000"/>
                  </a:schemeClr>
                </a:solidFill>
                <a:latin typeface="Comic Sans MS" panose="030F0702030302020204" pitchFamily="66" charset="0"/>
              </a:rPr>
              <a:t>		 </a:t>
            </a:r>
            <a:r>
              <a:rPr lang="en-US" sz="1600" b="1" dirty="0" smtClean="0">
                <a:solidFill>
                  <a:schemeClr val="accent5">
                    <a:lumMod val="50000"/>
                  </a:schemeClr>
                </a:solidFill>
                <a:latin typeface="Comic Sans MS" panose="030F0702030302020204" pitchFamily="66" charset="0"/>
              </a:rPr>
              <a:t>        Architect</a:t>
            </a:r>
            <a:r>
              <a:rPr lang="en-US" sz="1600" b="1" dirty="0">
                <a:solidFill>
                  <a:schemeClr val="accent5">
                    <a:lumMod val="50000"/>
                  </a:schemeClr>
                </a:solidFill>
                <a:latin typeface="Comic Sans MS" panose="030F0702030302020204" pitchFamily="66" charset="0"/>
              </a:rPr>
              <a:t>		    </a:t>
            </a:r>
            <a:r>
              <a:rPr lang="en-US" sz="1600" b="1" dirty="0" smtClean="0">
                <a:solidFill>
                  <a:schemeClr val="accent5">
                    <a:lumMod val="50000"/>
                  </a:schemeClr>
                </a:solidFill>
                <a:latin typeface="Comic Sans MS" panose="030F0702030302020204" pitchFamily="66" charset="0"/>
              </a:rPr>
              <a:t>          Estate </a:t>
            </a:r>
            <a:r>
              <a:rPr lang="en-US" sz="1600" b="1" dirty="0">
                <a:solidFill>
                  <a:schemeClr val="accent5">
                    <a:lumMod val="50000"/>
                  </a:schemeClr>
                </a:solidFill>
                <a:latin typeface="Comic Sans MS" panose="030F0702030302020204" pitchFamily="66" charset="0"/>
              </a:rPr>
              <a:t>Surveyor</a:t>
            </a:r>
            <a:endParaRPr lang="en-US" sz="1600" dirty="0">
              <a:latin typeface="Comic Sans MS" panose="030F0702030302020204" pitchFamily="66" charset="0"/>
            </a:endParaRPr>
          </a:p>
          <a:p>
            <a:endParaRPr lang="en-US" sz="1600" dirty="0">
              <a:solidFill>
                <a:schemeClr val="accent5">
                  <a:lumMod val="50000"/>
                </a:schemeClr>
              </a:solidFill>
              <a:latin typeface="Comic Sans MS" panose="030F0702030302020204" pitchFamily="66" charset="0"/>
            </a:endParaRPr>
          </a:p>
          <a:p>
            <a:r>
              <a:rPr lang="en-US" sz="1600" dirty="0">
                <a:latin typeface="Comic Sans MS" panose="030F0702030302020204" pitchFamily="66" charset="0"/>
              </a:rPr>
              <a:t>                                       </a:t>
            </a:r>
            <a:r>
              <a:rPr lang="en-US" sz="1600" b="1" dirty="0" err="1" smtClean="0">
                <a:latin typeface="Comic Sans MS" panose="030F0702030302020204" pitchFamily="66" charset="0"/>
              </a:rPr>
              <a:t>Damilola</a:t>
            </a:r>
            <a:r>
              <a:rPr lang="en-US" sz="1600" b="1" dirty="0" smtClean="0">
                <a:latin typeface="Comic Sans MS" panose="030F0702030302020204" pitchFamily="66" charset="0"/>
              </a:rPr>
              <a:t> </a:t>
            </a:r>
            <a:r>
              <a:rPr lang="en-US" sz="1600" b="1" dirty="0" err="1">
                <a:latin typeface="Comic Sans MS" panose="030F0702030302020204" pitchFamily="66" charset="0"/>
              </a:rPr>
              <a:t>Yahaya</a:t>
            </a:r>
            <a:r>
              <a:rPr lang="en-US" sz="1600" b="1" dirty="0">
                <a:latin typeface="Comic Sans MS" panose="030F0702030302020204" pitchFamily="66" charset="0"/>
              </a:rPr>
              <a:t>             	     </a:t>
            </a:r>
            <a:r>
              <a:rPr lang="en-US" sz="1600" b="1" dirty="0" err="1">
                <a:latin typeface="Comic Sans MS" panose="030F0702030302020204" pitchFamily="66" charset="0"/>
              </a:rPr>
              <a:t>Omole</a:t>
            </a:r>
            <a:r>
              <a:rPr lang="en-US" sz="1600" b="1" dirty="0">
                <a:latin typeface="Comic Sans MS" panose="030F0702030302020204" pitchFamily="66" charset="0"/>
              </a:rPr>
              <a:t> Sarah                                     </a:t>
            </a:r>
          </a:p>
          <a:p>
            <a:r>
              <a:rPr lang="en-US" sz="1600" b="1" dirty="0">
                <a:latin typeface="Comic Sans MS" panose="030F0702030302020204" pitchFamily="66" charset="0"/>
              </a:rPr>
              <a:t>                           </a:t>
            </a:r>
            <a:r>
              <a:rPr lang="en-US" sz="1600" b="1" dirty="0" smtClean="0">
                <a:solidFill>
                  <a:schemeClr val="accent5">
                    <a:lumMod val="50000"/>
                  </a:schemeClr>
                </a:solidFill>
                <a:latin typeface="Comic Sans MS" panose="030F0702030302020204" pitchFamily="66" charset="0"/>
              </a:rPr>
              <a:t>Quality </a:t>
            </a:r>
            <a:r>
              <a:rPr lang="en-US" sz="1600" b="1" dirty="0">
                <a:solidFill>
                  <a:schemeClr val="accent5">
                    <a:lumMod val="50000"/>
                  </a:schemeClr>
                </a:solidFill>
                <a:latin typeface="Comic Sans MS" panose="030F0702030302020204" pitchFamily="66" charset="0"/>
              </a:rPr>
              <a:t>Control</a:t>
            </a:r>
            <a:r>
              <a:rPr lang="en-US" sz="1600" b="1" dirty="0">
                <a:latin typeface="Comic Sans MS" panose="030F0702030302020204" pitchFamily="66" charset="0"/>
              </a:rPr>
              <a:t>	  </a:t>
            </a:r>
            <a:r>
              <a:rPr lang="en-US" sz="1600" b="1" dirty="0" smtClean="0">
                <a:latin typeface="Comic Sans MS" panose="030F0702030302020204" pitchFamily="66" charset="0"/>
              </a:rPr>
              <a:t>              </a:t>
            </a:r>
            <a:r>
              <a:rPr lang="en-US" sz="1600" b="1" dirty="0" smtClean="0">
                <a:solidFill>
                  <a:schemeClr val="accent6">
                    <a:lumMod val="75000"/>
                  </a:schemeClr>
                </a:solidFill>
                <a:latin typeface="Comic Sans MS" panose="030F0702030302020204" pitchFamily="66" charset="0"/>
              </a:rPr>
              <a:t>Accountant</a:t>
            </a:r>
            <a:endParaRPr lang="en-US" sz="1600" b="1" dirty="0">
              <a:solidFill>
                <a:schemeClr val="accent6">
                  <a:lumMod val="75000"/>
                </a:schemeClr>
              </a:solidFill>
              <a:latin typeface="Comic Sans MS" panose="030F0702030302020204" pitchFamily="66" charset="0"/>
            </a:endParaRPr>
          </a:p>
          <a:p>
            <a:r>
              <a:rPr lang="en-US" sz="1600" b="1" dirty="0">
                <a:solidFill>
                  <a:schemeClr val="accent5">
                    <a:lumMod val="50000"/>
                  </a:schemeClr>
                </a:solidFill>
                <a:latin typeface="Comic Sans MS" panose="030F0702030302020204" pitchFamily="66" charset="0"/>
              </a:rPr>
              <a:t> </a:t>
            </a:r>
            <a:endParaRPr lang="en-US" sz="1600" b="1" dirty="0">
              <a:latin typeface="Comic Sans MS" panose="030F0702030302020204" pitchFamily="66" charset="0"/>
            </a:endParaRPr>
          </a:p>
          <a:p>
            <a:r>
              <a:rPr lang="en-US" sz="1600" dirty="0">
                <a:latin typeface="Comic Sans MS" panose="030F0702030302020204" pitchFamily="66" charset="0"/>
              </a:rPr>
              <a:t>                                 </a:t>
            </a:r>
          </a:p>
          <a:p>
            <a:r>
              <a:rPr lang="en-US" sz="1600" b="1" dirty="0">
                <a:latin typeface="Comic Sans MS" panose="030F0702030302020204" pitchFamily="66" charset="0"/>
              </a:rPr>
              <a:t>                              </a:t>
            </a:r>
            <a:r>
              <a:rPr lang="en-US" sz="1600" b="1" dirty="0">
                <a:solidFill>
                  <a:schemeClr val="accent5">
                    <a:lumMod val="50000"/>
                  </a:schemeClr>
                </a:solidFill>
                <a:latin typeface="Comic Sans MS" panose="030F0702030302020204" pitchFamily="66" charset="0"/>
              </a:rPr>
              <a:t>	</a:t>
            </a:r>
            <a:endParaRPr lang="en-US" sz="1600" dirty="0">
              <a:latin typeface="Comic Sans MS" panose="030F0702030302020204" pitchFamily="66" charset="0"/>
            </a:endParaRPr>
          </a:p>
          <a:p>
            <a:r>
              <a:rPr lang="en-US" sz="1600" dirty="0">
                <a:latin typeface="Comic Sans MS" panose="030F0702030302020204" pitchFamily="66" charset="0"/>
              </a:rPr>
              <a:t> </a:t>
            </a:r>
            <a:endParaRPr lang="en-US" sz="1400" b="1" dirty="0">
              <a:latin typeface="Comic Sans MS" panose="030F0702030302020204" pitchFamily="66" charset="0"/>
            </a:endParaRPr>
          </a:p>
          <a:p>
            <a:r>
              <a:rPr lang="en-US" dirty="0">
                <a:latin typeface="Comic Sans MS" panose="030F0702030302020204" pitchFamily="66" charset="0"/>
              </a:rPr>
              <a:t>                                                               </a:t>
            </a:r>
          </a:p>
          <a:p>
            <a:r>
              <a:rPr lang="en-US" sz="1400" b="1" dirty="0">
                <a:latin typeface="Comic Sans MS" panose="030F0702030302020204" pitchFamily="66" charset="0"/>
              </a:rPr>
              <a:t>                              </a:t>
            </a:r>
            <a:r>
              <a:rPr lang="en-US" sz="1400" b="1" dirty="0">
                <a:solidFill>
                  <a:schemeClr val="accent5">
                    <a:lumMod val="50000"/>
                  </a:schemeClr>
                </a:solidFill>
                <a:latin typeface="Comic Sans MS" panose="030F0702030302020204" pitchFamily="66" charset="0"/>
              </a:rPr>
              <a:t>	</a:t>
            </a:r>
            <a:endParaRPr lang="en-US" sz="1400" dirty="0">
              <a:latin typeface="Comic Sans MS" panose="030F0702030302020204" pitchFamily="66" charset="0"/>
            </a:endParaRPr>
          </a:p>
          <a:p>
            <a:r>
              <a:rPr lang="en-US" sz="1400" dirty="0">
                <a:latin typeface="Comic Sans MS" panose="030F0702030302020204" pitchFamily="66" charset="0"/>
              </a:rPr>
              <a:t> </a:t>
            </a:r>
          </a:p>
          <a:p>
            <a:endParaRPr lang="en-US" sz="1400" dirty="0">
              <a:solidFill>
                <a:schemeClr val="accent5">
                  <a:lumMod val="50000"/>
                </a:schemeClr>
              </a:solidFill>
              <a:latin typeface="Comic Sans MS" panose="030F0702030302020204" pitchFamily="66" charset="0"/>
            </a:endParaRPr>
          </a:p>
          <a:p>
            <a:endParaRPr lang="en-US" sz="1400" dirty="0">
              <a:latin typeface="Comic Sans MS" panose="030F0702030302020204" pitchFamily="66" charset="0"/>
            </a:endParaRPr>
          </a:p>
          <a:p>
            <a:r>
              <a:rPr lang="en-US" sz="1400" dirty="0">
                <a:latin typeface="Comic Sans MS" panose="030F0702030302020204" pitchFamily="66" charset="0"/>
              </a:rPr>
              <a:t> </a:t>
            </a:r>
            <a:r>
              <a:rPr lang="en-US" sz="1400" dirty="0" smtClean="0">
                <a:latin typeface="Comic Sans MS" panose="030F0702030302020204" pitchFamily="66" charset="0"/>
              </a:rPr>
              <a:t>                                                  </a:t>
            </a:r>
            <a:r>
              <a:rPr lang="en-US" sz="1400" b="1" dirty="0">
                <a:solidFill>
                  <a:schemeClr val="accent5">
                    <a:lumMod val="50000"/>
                  </a:schemeClr>
                </a:solidFill>
                <a:latin typeface="Comic Sans MS" panose="030F0702030302020204" pitchFamily="66" charset="0"/>
              </a:rPr>
              <a:t>Bonded Terminal </a:t>
            </a:r>
            <a:r>
              <a:rPr lang="en-US" sz="1400" b="1" dirty="0" smtClean="0">
                <a:solidFill>
                  <a:schemeClr val="accent5">
                    <a:lumMod val="50000"/>
                  </a:schemeClr>
                </a:solidFill>
                <a:latin typeface="Comic Sans MS" panose="030F0702030302020204" pitchFamily="66" charset="0"/>
              </a:rPr>
              <a:t>Electrification, </a:t>
            </a:r>
            <a:r>
              <a:rPr lang="en-US" sz="1400" b="1" dirty="0">
                <a:solidFill>
                  <a:schemeClr val="accent5">
                    <a:lumMod val="50000"/>
                  </a:schemeClr>
                </a:solidFill>
                <a:latin typeface="Comic Sans MS" panose="030F0702030302020204" pitchFamily="66" charset="0"/>
              </a:rPr>
              <a:t>GMT Shipping, </a:t>
            </a:r>
            <a:r>
              <a:rPr lang="en-US" sz="1400" b="1" dirty="0" err="1">
                <a:solidFill>
                  <a:schemeClr val="accent5">
                    <a:lumMod val="50000"/>
                  </a:schemeClr>
                </a:solidFill>
                <a:latin typeface="Comic Sans MS" panose="030F0702030302020204" pitchFamily="66" charset="0"/>
              </a:rPr>
              <a:t>Apapa</a:t>
            </a:r>
            <a:endParaRPr lang="en-US" sz="1400" dirty="0">
              <a:latin typeface="Comic Sans MS" panose="030F0702030302020204" pitchFamily="66" charset="0"/>
            </a:endParaRPr>
          </a:p>
          <a:p>
            <a:endParaRPr lang="en-US" sz="1400" b="1" dirty="0">
              <a:solidFill>
                <a:schemeClr val="accent5">
                  <a:lumMod val="50000"/>
                </a:schemeClr>
              </a:solidFill>
              <a:latin typeface="Comic Sans MS" panose="030F0702030302020204" pitchFamily="66" charset="0"/>
            </a:endParaRPr>
          </a:p>
          <a:p>
            <a:endParaRPr lang="en-US" sz="1400" b="1" dirty="0">
              <a:solidFill>
                <a:schemeClr val="accent5">
                  <a:lumMod val="50000"/>
                </a:schemeClr>
              </a:solidFill>
              <a:latin typeface="Comic Sans MS" panose="030F0702030302020204" pitchFamily="66" charset="0"/>
            </a:endParaRPr>
          </a:p>
          <a:p>
            <a:endParaRPr lang="en-US" sz="1400" b="1" dirty="0">
              <a:solidFill>
                <a:schemeClr val="accent5">
                  <a:lumMod val="50000"/>
                </a:schemeClr>
              </a:solidFill>
              <a:latin typeface="Comic Sans MS" panose="030F0702030302020204" pitchFamily="66" charset="0"/>
            </a:endParaRPr>
          </a:p>
          <a:p>
            <a:endParaRPr lang="en-US" sz="1400" b="1" dirty="0">
              <a:solidFill>
                <a:schemeClr val="accent5">
                  <a:lumMod val="50000"/>
                </a:schemeClr>
              </a:solidFill>
              <a:latin typeface="Comic Sans MS" panose="030F0702030302020204" pitchFamily="66" charset="0"/>
            </a:endParaRPr>
          </a:p>
          <a:p>
            <a:r>
              <a:rPr lang="en-US" sz="1400" b="1" dirty="0">
                <a:latin typeface="Comic Sans MS" panose="030F0702030302020204" pitchFamily="66" charset="0"/>
              </a:rPr>
              <a:t>	</a:t>
            </a:r>
            <a:endParaRPr lang="en-US" sz="1400" dirty="0">
              <a:latin typeface="Comic Sans MS" panose="030F0702030302020204" pitchFamily="66" charset="0"/>
            </a:endParaRPr>
          </a:p>
        </p:txBody>
      </p:sp>
      <p:pic>
        <p:nvPicPr>
          <p:cNvPr id="20" name="Picture 19" descr="LC.jpg"/>
          <p:cNvPicPr>
            <a:picLocks noChangeAspect="1"/>
          </p:cNvPicPr>
          <p:nvPr/>
        </p:nvPicPr>
        <p:blipFill>
          <a:blip r:embed="rId5" cstate="print"/>
          <a:stretch>
            <a:fillRect/>
          </a:stretch>
        </p:blipFill>
        <p:spPr>
          <a:xfrm>
            <a:off x="5046133" y="212128"/>
            <a:ext cx="1490133" cy="762000"/>
          </a:xfrm>
          <a:prstGeom prst="rect">
            <a:avLst/>
          </a:prstGeom>
        </p:spPr>
      </p:pic>
      <p:pic>
        <p:nvPicPr>
          <p:cNvPr id="15" name="Picture 14" descr="C:\Users\LEGO CONSULT\Desktop\UBEC ROAD PICS\IMG-20191025-WA0017.jpg"/>
          <p:cNvPicPr/>
          <p:nvPr/>
        </p:nvPicPr>
        <p:blipFill>
          <a:blip r:embed="rId6">
            <a:extLst>
              <a:ext uri="{28A0092B-C50C-407E-A947-70E740481C1C}">
                <a14:useLocalDpi xmlns:a14="http://schemas.microsoft.com/office/drawing/2010/main" val="0"/>
              </a:ext>
            </a:extLst>
          </a:blip>
          <a:srcRect/>
          <a:stretch>
            <a:fillRect/>
          </a:stretch>
        </p:blipFill>
        <p:spPr bwMode="auto">
          <a:xfrm>
            <a:off x="668866" y="6442641"/>
            <a:ext cx="5122333" cy="1787027"/>
          </a:xfrm>
          <a:prstGeom prst="rect">
            <a:avLst/>
          </a:prstGeom>
          <a:ln>
            <a:noFill/>
          </a:ln>
          <a:effectLst>
            <a:softEdge rad="112500"/>
          </a:effectLst>
        </p:spPr>
      </p:pic>
    </p:spTree>
    <p:extLst>
      <p:ext uri="{BB962C8B-B14F-4D97-AF65-F5344CB8AC3E}">
        <p14:creationId xmlns:p14="http://schemas.microsoft.com/office/powerpoint/2010/main" val="8170301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t.jpg"/>
          <p:cNvPicPr>
            <a:picLocks noChangeAspect="1"/>
          </p:cNvPicPr>
          <p:nvPr/>
        </p:nvPicPr>
        <p:blipFill>
          <a:blip r:embed="rId2" cstate="print"/>
          <a:stretch>
            <a:fillRect/>
          </a:stretch>
        </p:blipFill>
        <p:spPr>
          <a:xfrm>
            <a:off x="171451" y="203201"/>
            <a:ext cx="1200150" cy="2133600"/>
          </a:xfrm>
          <a:prstGeom prst="rect">
            <a:avLst/>
          </a:prstGeom>
        </p:spPr>
      </p:pic>
      <p:sp>
        <p:nvSpPr>
          <p:cNvPr id="3" name="Rectangle 2"/>
          <p:cNvSpPr/>
          <p:nvPr/>
        </p:nvSpPr>
        <p:spPr>
          <a:xfrm>
            <a:off x="114300" y="2946400"/>
            <a:ext cx="44958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 y="3048000"/>
            <a:ext cx="48006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 y="2743200"/>
            <a:ext cx="49530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G 2.jpg"/>
          <p:cNvPicPr>
            <a:picLocks noChangeAspect="1"/>
          </p:cNvPicPr>
          <p:nvPr/>
        </p:nvPicPr>
        <p:blipFill>
          <a:blip r:embed="rId3" cstate="print"/>
          <a:stretch>
            <a:fillRect/>
          </a:stretch>
        </p:blipFill>
        <p:spPr>
          <a:xfrm>
            <a:off x="0" y="23446"/>
            <a:ext cx="6858000" cy="9144000"/>
          </a:xfrm>
          <a:prstGeom prst="rect">
            <a:avLst/>
          </a:prstGeom>
        </p:spPr>
      </p:pic>
      <p:sp>
        <p:nvSpPr>
          <p:cNvPr id="11" name="Rectangle 10"/>
          <p:cNvSpPr/>
          <p:nvPr/>
        </p:nvSpPr>
        <p:spPr>
          <a:xfrm>
            <a:off x="304800" y="2895600"/>
            <a:ext cx="44958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NN BG.jpg"/>
          <p:cNvPicPr>
            <a:picLocks noChangeAspect="1"/>
          </p:cNvPicPr>
          <p:nvPr/>
        </p:nvPicPr>
        <p:blipFill>
          <a:blip r:embed="rId4" cstate="print"/>
          <a:stretch>
            <a:fillRect/>
          </a:stretch>
        </p:blipFill>
        <p:spPr>
          <a:xfrm>
            <a:off x="2209800" y="6400800"/>
            <a:ext cx="3581400" cy="2209800"/>
          </a:xfrm>
          <a:prstGeom prst="rect">
            <a:avLst/>
          </a:prstGeom>
          <a:ln>
            <a:noFill/>
          </a:ln>
          <a:effectLst>
            <a:softEdge rad="112500"/>
          </a:effectLst>
        </p:spPr>
      </p:pic>
      <p:pic>
        <p:nvPicPr>
          <p:cNvPr id="20" name="Picture 19" descr="LC.jpg"/>
          <p:cNvPicPr>
            <a:picLocks noChangeAspect="1"/>
          </p:cNvPicPr>
          <p:nvPr/>
        </p:nvPicPr>
        <p:blipFill>
          <a:blip r:embed="rId5" cstate="print"/>
          <a:stretch>
            <a:fillRect/>
          </a:stretch>
        </p:blipFill>
        <p:spPr>
          <a:xfrm>
            <a:off x="5046133" y="212128"/>
            <a:ext cx="1490133" cy="762000"/>
          </a:xfrm>
          <a:prstGeom prst="rect">
            <a:avLst/>
          </a:prstGeom>
        </p:spPr>
      </p:pic>
      <p:sp>
        <p:nvSpPr>
          <p:cNvPr id="12" name="TextBox 11"/>
          <p:cNvSpPr txBox="1"/>
          <p:nvPr/>
        </p:nvSpPr>
        <p:spPr>
          <a:xfrm>
            <a:off x="-1752600" y="2996680"/>
            <a:ext cx="9753600" cy="6124754"/>
          </a:xfrm>
          <a:prstGeom prst="rect">
            <a:avLst/>
          </a:prstGeom>
          <a:noFill/>
        </p:spPr>
        <p:txBody>
          <a:bodyPr wrap="square" rtlCol="0">
            <a:spAutoFit/>
          </a:bodyPr>
          <a:lstStyle/>
          <a:p>
            <a:pPr algn="ctr"/>
            <a:r>
              <a:rPr lang="en-US" sz="4000" b="1" dirty="0">
                <a:solidFill>
                  <a:srgbClr val="C00000"/>
                </a:solidFill>
                <a:latin typeface="Comic Sans MS" panose="030F0702030302020204" pitchFamily="66" charset="0"/>
              </a:rPr>
              <a:t>MANAGEMENT PROFILE</a:t>
            </a:r>
          </a:p>
          <a:p>
            <a:pPr algn="ctr"/>
            <a:endParaRPr lang="en-US" sz="1600" b="1" dirty="0">
              <a:latin typeface="Comic Sans MS" panose="030F0702030302020204" pitchFamily="66" charset="0"/>
            </a:endParaRPr>
          </a:p>
          <a:p>
            <a:pPr algn="ctr"/>
            <a:endParaRPr lang="en-US" sz="1600" b="1" dirty="0">
              <a:latin typeface="Comic Sans MS" panose="030F0702030302020204" pitchFamily="66" charset="0"/>
            </a:endParaRPr>
          </a:p>
          <a:p>
            <a:pPr algn="ctr"/>
            <a:endParaRPr lang="en-US" sz="1600" b="1" dirty="0">
              <a:latin typeface="Comic Sans MS" panose="030F0702030302020204" pitchFamily="66" charset="0"/>
            </a:endParaRPr>
          </a:p>
          <a:p>
            <a:pPr algn="ctr"/>
            <a:endParaRPr lang="en-US" sz="1600" b="1" dirty="0">
              <a:latin typeface="Comic Sans MS" panose="030F0702030302020204" pitchFamily="66" charset="0"/>
            </a:endParaRPr>
          </a:p>
          <a:p>
            <a:pPr algn="ctr"/>
            <a:endParaRPr lang="en-US" sz="1600" b="1" dirty="0">
              <a:latin typeface="Comic Sans MS" panose="030F0702030302020204" pitchFamily="66" charset="0"/>
            </a:endParaRPr>
          </a:p>
          <a:p>
            <a:pPr algn="ctr"/>
            <a:endParaRPr lang="en-US" sz="1600" b="1" dirty="0">
              <a:latin typeface="Comic Sans MS" panose="030F0702030302020204" pitchFamily="66" charset="0"/>
            </a:endParaRPr>
          </a:p>
          <a:p>
            <a:pPr algn="ctr"/>
            <a:endParaRPr lang="en-US" sz="1600" b="1" dirty="0">
              <a:latin typeface="Comic Sans MS" panose="030F0702030302020204" pitchFamily="66" charset="0"/>
            </a:endParaRPr>
          </a:p>
          <a:p>
            <a:pPr algn="ctr"/>
            <a:endParaRPr lang="en-US" sz="1600" b="1" dirty="0" smtClean="0">
              <a:latin typeface="Comic Sans MS" panose="030F0702030302020204" pitchFamily="66" charset="0"/>
            </a:endParaRPr>
          </a:p>
          <a:p>
            <a:pPr algn="ctr"/>
            <a:endParaRPr lang="en-US" sz="1600" b="1" dirty="0">
              <a:latin typeface="Comic Sans MS" panose="030F0702030302020204" pitchFamily="66" charset="0"/>
            </a:endParaRPr>
          </a:p>
          <a:p>
            <a:pPr algn="ctr"/>
            <a:r>
              <a:rPr lang="en-US" sz="1600" b="1" dirty="0" smtClean="0">
                <a:solidFill>
                  <a:schemeClr val="accent5">
                    <a:lumMod val="50000"/>
                  </a:schemeClr>
                </a:solidFill>
                <a:latin typeface="Comic Sans MS" panose="030F0702030302020204" pitchFamily="66" charset="0"/>
              </a:rPr>
              <a:t>Drainage </a:t>
            </a:r>
            <a:r>
              <a:rPr lang="en-US" sz="1600" b="1" dirty="0">
                <a:solidFill>
                  <a:schemeClr val="accent5">
                    <a:lumMod val="50000"/>
                  </a:schemeClr>
                </a:solidFill>
                <a:latin typeface="Comic Sans MS" panose="030F0702030302020204" pitchFamily="66" charset="0"/>
              </a:rPr>
              <a:t>Construction</a:t>
            </a:r>
            <a:endParaRPr lang="en-US" sz="1600" b="1" dirty="0">
              <a:latin typeface="Comic Sans MS" panose="030F0702030302020204" pitchFamily="66" charset="0"/>
            </a:endParaRPr>
          </a:p>
          <a:p>
            <a:pPr algn="ctr"/>
            <a:endParaRPr lang="en-US" sz="1600" b="1" dirty="0">
              <a:latin typeface="Comic Sans MS" panose="030F0702030302020204" pitchFamily="66" charset="0"/>
            </a:endParaRPr>
          </a:p>
          <a:p>
            <a:pPr algn="ctr"/>
            <a:endParaRPr lang="en-US" sz="1600" b="1" dirty="0">
              <a:latin typeface="Comic Sans MS" panose="030F0702030302020204" pitchFamily="66" charset="0"/>
            </a:endParaRPr>
          </a:p>
          <a:p>
            <a:pPr algn="ctr"/>
            <a:endParaRPr lang="en-US" sz="1600" b="1" dirty="0">
              <a:latin typeface="Comic Sans MS" panose="030F0702030302020204" pitchFamily="66" charset="0"/>
            </a:endParaRPr>
          </a:p>
          <a:p>
            <a:pPr algn="ctr"/>
            <a:endParaRPr lang="en-US" sz="1600" b="1" dirty="0">
              <a:latin typeface="Comic Sans MS" panose="030F0702030302020204" pitchFamily="66" charset="0"/>
            </a:endParaRPr>
          </a:p>
          <a:p>
            <a:pPr algn="ctr"/>
            <a:endParaRPr lang="en-US" sz="1600" b="1" dirty="0">
              <a:latin typeface="Comic Sans MS" panose="030F0702030302020204" pitchFamily="66" charset="0"/>
            </a:endParaRPr>
          </a:p>
          <a:p>
            <a:pPr algn="ctr"/>
            <a:endParaRPr lang="en-US" sz="1600" b="1" dirty="0">
              <a:latin typeface="Comic Sans MS" panose="030F0702030302020204" pitchFamily="66" charset="0"/>
            </a:endParaRPr>
          </a:p>
          <a:p>
            <a:pPr algn="ctr"/>
            <a:endParaRPr lang="en-US" sz="1600" b="1" dirty="0">
              <a:latin typeface="Comic Sans MS" panose="030F0702030302020204" pitchFamily="66" charset="0"/>
            </a:endParaRPr>
          </a:p>
          <a:p>
            <a:pPr algn="ctr"/>
            <a:endParaRPr lang="en-US" sz="1600" b="1" dirty="0">
              <a:latin typeface="Comic Sans MS" panose="030F0702030302020204" pitchFamily="66" charset="0"/>
            </a:endParaRPr>
          </a:p>
          <a:p>
            <a:pPr algn="ctr"/>
            <a:endParaRPr lang="en-US" sz="1600" b="1" dirty="0">
              <a:latin typeface="Comic Sans MS" panose="030F0702030302020204" pitchFamily="66" charset="0"/>
            </a:endParaRPr>
          </a:p>
          <a:p>
            <a:pPr algn="ctr"/>
            <a:endParaRPr lang="en-US" sz="1600" b="1" dirty="0">
              <a:latin typeface="Comic Sans MS" panose="030F0702030302020204" pitchFamily="66" charset="0"/>
            </a:endParaRPr>
          </a:p>
          <a:p>
            <a:pPr algn="ctr"/>
            <a:r>
              <a:rPr lang="en-US" sz="1600" b="1" dirty="0" smtClean="0">
                <a:solidFill>
                  <a:schemeClr val="accent5">
                    <a:lumMod val="50000"/>
                  </a:schemeClr>
                </a:solidFill>
                <a:latin typeface="Comic Sans MS" panose="030F0702030302020204" pitchFamily="66" charset="0"/>
              </a:rPr>
              <a:t>Drainage </a:t>
            </a:r>
            <a:r>
              <a:rPr lang="en-US" sz="1600" b="1" dirty="0">
                <a:solidFill>
                  <a:schemeClr val="accent5">
                    <a:lumMod val="50000"/>
                  </a:schemeClr>
                </a:solidFill>
                <a:latin typeface="Comic Sans MS" panose="030F0702030302020204" pitchFamily="66" charset="0"/>
              </a:rPr>
              <a:t>Construction</a:t>
            </a:r>
            <a:endParaRPr lang="en-US" sz="1600" b="1" dirty="0">
              <a:latin typeface="Comic Sans MS" panose="030F0702030302020204" pitchFamily="66" charset="0"/>
            </a:endParaRPr>
          </a:p>
          <a:p>
            <a:pPr algn="ctr"/>
            <a:endParaRPr lang="en-US" sz="1600" b="1" dirty="0">
              <a:latin typeface="Comic Sans MS" panose="030F0702030302020204" pitchFamily="66" charset="0"/>
            </a:endParaRPr>
          </a:p>
        </p:txBody>
      </p:sp>
      <p:pic>
        <p:nvPicPr>
          <p:cNvPr id="13" name="Picture 12" descr="C:\Users\LEGO CONSULT\AppData\Local\Microsoft\Windows\INetCache\Content.Word\IMG-20201207-WA0008.jpg"/>
          <p:cNvPicPr/>
          <p:nvPr/>
        </p:nvPicPr>
        <p:blipFill>
          <a:blip r:embed="rId6">
            <a:extLst>
              <a:ext uri="{28A0092B-C50C-407E-A947-70E740481C1C}">
                <a14:useLocalDpi xmlns:a14="http://schemas.microsoft.com/office/drawing/2010/main" val="0"/>
              </a:ext>
            </a:extLst>
          </a:blip>
          <a:srcRect/>
          <a:stretch>
            <a:fillRect/>
          </a:stretch>
        </p:blipFill>
        <p:spPr bwMode="auto">
          <a:xfrm>
            <a:off x="1539876" y="3644868"/>
            <a:ext cx="4098924" cy="2187684"/>
          </a:xfrm>
          <a:prstGeom prst="rect">
            <a:avLst/>
          </a:prstGeom>
          <a:noFill/>
          <a:ln>
            <a:noFill/>
          </a:ln>
        </p:spPr>
      </p:pic>
      <p:pic>
        <p:nvPicPr>
          <p:cNvPr id="16" name="Picture 15" descr="C:\Users\LEGO CONSULT\AppData\Local\Microsoft\Windows\INetCache\Content.Word\IMG-20201207-WA0011.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81164" y="6315421"/>
            <a:ext cx="3957636" cy="2164600"/>
          </a:xfrm>
          <a:prstGeom prst="rect">
            <a:avLst/>
          </a:prstGeom>
          <a:noFill/>
          <a:ln>
            <a:noFill/>
          </a:ln>
        </p:spPr>
      </p:pic>
    </p:spTree>
    <p:extLst>
      <p:ext uri="{BB962C8B-B14F-4D97-AF65-F5344CB8AC3E}">
        <p14:creationId xmlns:p14="http://schemas.microsoft.com/office/powerpoint/2010/main" val="22117601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300" y="2946400"/>
            <a:ext cx="44958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 y="3048000"/>
            <a:ext cx="48006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 y="2743200"/>
            <a:ext cx="49530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04800" y="2895600"/>
            <a:ext cx="44958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LC.jpg"/>
          <p:cNvPicPr>
            <a:picLocks noChangeAspect="1"/>
          </p:cNvPicPr>
          <p:nvPr/>
        </p:nvPicPr>
        <p:blipFill>
          <a:blip r:embed="rId2" cstate="print"/>
          <a:stretch>
            <a:fillRect/>
          </a:stretch>
        </p:blipFill>
        <p:spPr>
          <a:xfrm>
            <a:off x="5046133" y="212128"/>
            <a:ext cx="1490133" cy="762000"/>
          </a:xfrm>
          <a:prstGeom prst="rect">
            <a:avLst/>
          </a:prstGeom>
        </p:spPr>
      </p:pic>
      <p:sp>
        <p:nvSpPr>
          <p:cNvPr id="12" name="TextBox 11"/>
          <p:cNvSpPr txBox="1"/>
          <p:nvPr/>
        </p:nvSpPr>
        <p:spPr>
          <a:xfrm>
            <a:off x="381000" y="1219200"/>
            <a:ext cx="6318293" cy="7940635"/>
          </a:xfrm>
          <a:prstGeom prst="rect">
            <a:avLst/>
          </a:prstGeom>
          <a:noFill/>
        </p:spPr>
        <p:txBody>
          <a:bodyPr wrap="square" rtlCol="0">
            <a:spAutoFit/>
          </a:bodyPr>
          <a:lstStyle/>
          <a:p>
            <a:r>
              <a:rPr lang="en-US" sz="2000" b="1" dirty="0">
                <a:latin typeface="+mj-lt"/>
              </a:rPr>
              <a:t>Name: 		TAOFIQ JIDE SIMISAYE</a:t>
            </a:r>
            <a:endParaRPr lang="en-US" sz="2000" dirty="0">
              <a:latin typeface="+mj-lt"/>
            </a:endParaRPr>
          </a:p>
          <a:p>
            <a:r>
              <a:rPr lang="en-US" sz="2000" b="1" dirty="0">
                <a:latin typeface="+mj-lt"/>
              </a:rPr>
              <a:t>Position:	MD/CEO</a:t>
            </a:r>
          </a:p>
          <a:p>
            <a:endParaRPr lang="en-US" sz="2000" b="1" dirty="0">
              <a:latin typeface="+mj-lt"/>
            </a:endParaRPr>
          </a:p>
          <a:p>
            <a:r>
              <a:rPr lang="en-US" sz="1600" dirty="0"/>
              <a:t>He is one of the pioneers of the company and the Chief Executive Officer of Lego Consult.  He is a consummate, fascinating, inspirational, innovative, amiable and resilient Architect with over 20 years experience in building construction, project Management, infrastructure development, real estate, interior design and managerial experience. He started his educational career with an OND/HND in Architecture at the prestigious Yaba College of Technology and later proceeded to obtain a </a:t>
            </a:r>
            <a:r>
              <a:rPr lang="en-US" sz="1600" dirty="0" err="1"/>
              <a:t>Bsc</a:t>
            </a:r>
            <a:r>
              <a:rPr lang="en-US" sz="1600" dirty="0"/>
              <a:t>. and </a:t>
            </a:r>
            <a:r>
              <a:rPr lang="en-US" sz="1600" dirty="0" err="1"/>
              <a:t>Msc</a:t>
            </a:r>
            <a:r>
              <a:rPr lang="en-US" sz="1600" dirty="0"/>
              <a:t>. in same field at the University. </a:t>
            </a:r>
            <a:r>
              <a:rPr lang="en-US" sz="1600" b="1" dirty="0"/>
              <a:t>Taofiq Jide Simisaye</a:t>
            </a:r>
            <a:r>
              <a:rPr lang="en-US" sz="1600" dirty="0"/>
              <a:t> also has a PGD in Project Management from Federal University of Technology, Owerri (FUTO)</a:t>
            </a:r>
            <a:r>
              <a:rPr lang="en-US" dirty="0"/>
              <a:t>.</a:t>
            </a:r>
            <a:endParaRPr lang="en-US" sz="1600" dirty="0">
              <a:latin typeface="+mj-lt"/>
            </a:endParaRPr>
          </a:p>
          <a:p>
            <a:r>
              <a:rPr lang="en-US" sz="1600" dirty="0">
                <a:latin typeface="+mj-lt"/>
              </a:rPr>
              <a:t>Taofiq </a:t>
            </a:r>
            <a:r>
              <a:rPr lang="en-US" sz="1600" dirty="0" err="1">
                <a:latin typeface="+mj-lt"/>
              </a:rPr>
              <a:t>JIde</a:t>
            </a:r>
            <a:r>
              <a:rPr lang="en-US" sz="1600" dirty="0">
                <a:latin typeface="+mj-lt"/>
              </a:rPr>
              <a:t> Simisaye successfully co-ordinated the projects below from inception to completion as Project Manager or Head of Construction Team; </a:t>
            </a:r>
          </a:p>
          <a:p>
            <a:r>
              <a:rPr lang="en-US" sz="1600" dirty="0">
                <a:latin typeface="+mj-lt"/>
              </a:rPr>
              <a:t>Pathfinder Hotel, Ado-Ekiti; </a:t>
            </a:r>
            <a:r>
              <a:rPr lang="en-US" sz="1600" dirty="0" err="1">
                <a:latin typeface="+mj-lt"/>
              </a:rPr>
              <a:t>Falana</a:t>
            </a:r>
            <a:r>
              <a:rPr lang="en-US" sz="1600" dirty="0">
                <a:latin typeface="+mj-lt"/>
              </a:rPr>
              <a:t> &amp; </a:t>
            </a:r>
            <a:r>
              <a:rPr lang="en-US" sz="1600" dirty="0" err="1">
                <a:latin typeface="+mj-lt"/>
              </a:rPr>
              <a:t>Falana</a:t>
            </a:r>
            <a:r>
              <a:rPr lang="en-US" sz="1600" dirty="0">
                <a:latin typeface="+mj-lt"/>
              </a:rPr>
              <a:t> Chambers Office Complex, Abuja &amp; Lagos; Education Trust Fund Renovation of Secondary School in Ekiti State; Upright Hotels, Abeokuta; Prestige Paints Factory, Landscaping of National University Commission, </a:t>
            </a:r>
            <a:r>
              <a:rPr lang="en-US" sz="1600" dirty="0"/>
              <a:t>Abuja; Prime Estate, Phase I &amp; II, </a:t>
            </a:r>
            <a:r>
              <a:rPr lang="en-US" sz="1600" dirty="0" err="1"/>
              <a:t>Ofada</a:t>
            </a:r>
            <a:r>
              <a:rPr lang="en-US" sz="1600" dirty="0"/>
              <a:t>; Treasure Palace Hotel, Lagos; </a:t>
            </a:r>
            <a:r>
              <a:rPr lang="en-US" sz="1600" dirty="0" err="1"/>
              <a:t>Yemkem</a:t>
            </a:r>
            <a:r>
              <a:rPr lang="en-US" sz="1600" dirty="0"/>
              <a:t> Pharmaceutical Factory, </a:t>
            </a:r>
            <a:r>
              <a:rPr lang="en-US" sz="1600" dirty="0" err="1"/>
              <a:t>Igbesa</a:t>
            </a:r>
            <a:r>
              <a:rPr lang="en-US" sz="1600" dirty="0"/>
              <a:t>, Ogun State; </a:t>
            </a:r>
            <a:r>
              <a:rPr lang="en-US" sz="1600" dirty="0" err="1"/>
              <a:t>Peve</a:t>
            </a:r>
            <a:r>
              <a:rPr lang="en-US" sz="1600" dirty="0"/>
              <a:t> Dental Clinic, </a:t>
            </a:r>
            <a:r>
              <a:rPr lang="en-US" sz="1600" dirty="0" err="1"/>
              <a:t>Agege</a:t>
            </a:r>
            <a:r>
              <a:rPr lang="en-US" sz="1600" dirty="0"/>
              <a:t>, Lagos. He was also the Project Manager at the renovation of Lagos Chambers of Commerce &amp; Industries Office in V.I, Lagos and </a:t>
            </a:r>
            <a:r>
              <a:rPr lang="en-US" sz="1600" dirty="0">
                <a:solidFill>
                  <a:schemeClr val="bg1"/>
                </a:solidFill>
              </a:rPr>
              <a:t>prese</a:t>
            </a:r>
            <a:r>
              <a:rPr lang="en-US" sz="1600" dirty="0"/>
              <a:t>ntly one of the Project Managers for the ongoing Lagos </a:t>
            </a:r>
            <a:r>
              <a:rPr lang="en-US" sz="1600" dirty="0">
                <a:solidFill>
                  <a:schemeClr val="bg1"/>
                </a:solidFill>
              </a:rPr>
              <a:t>Bus Termin</a:t>
            </a:r>
            <a:r>
              <a:rPr lang="en-US" sz="1600" dirty="0"/>
              <a:t>al Project and many other projects. </a:t>
            </a:r>
          </a:p>
          <a:p>
            <a:r>
              <a:rPr lang="en-US" sz="1600" b="1" dirty="0">
                <a:latin typeface="+mj-lt"/>
              </a:rPr>
              <a:t> </a:t>
            </a:r>
          </a:p>
        </p:txBody>
      </p:sp>
    </p:spTree>
    <p:extLst>
      <p:ext uri="{BB962C8B-B14F-4D97-AF65-F5344CB8AC3E}">
        <p14:creationId xmlns:p14="http://schemas.microsoft.com/office/powerpoint/2010/main" val="396946225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ustom 5">
      <a:dk1>
        <a:sysClr val="windowText" lastClr="000000"/>
      </a:dk1>
      <a:lt1>
        <a:sysClr val="window" lastClr="FFFFFF"/>
      </a:lt1>
      <a:dk2>
        <a:srgbClr val="666666"/>
      </a:dk2>
      <a:lt2>
        <a:srgbClr val="D2D2D2"/>
      </a:lt2>
      <a:accent1>
        <a:srgbClr val="9C007F"/>
      </a:accent1>
      <a:accent2>
        <a:srgbClr val="D519FF"/>
      </a:accent2>
      <a:accent3>
        <a:srgbClr val="9C007F"/>
      </a:accent3>
      <a:accent4>
        <a:srgbClr val="68007F"/>
      </a:accent4>
      <a:accent5>
        <a:srgbClr val="005BD3"/>
      </a:accent5>
      <a:accent6>
        <a:srgbClr val="00349E"/>
      </a:accent6>
      <a:hlink>
        <a:srgbClr val="17BBFD"/>
      </a:hlink>
      <a:folHlink>
        <a:srgbClr val="4E005F"/>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Concourse</Template>
  <TotalTime>14748</TotalTime>
  <Words>1196</Words>
  <Application>Microsoft Office PowerPoint</Application>
  <PresentationFormat>On-screen Show (4:3)</PresentationFormat>
  <Paragraphs>758</Paragraphs>
  <Slides>53</Slides>
  <Notes>13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53</vt:i4>
      </vt:variant>
    </vt:vector>
  </HeadingPairs>
  <TitlesOfParts>
    <vt:vector size="66" baseType="lpstr">
      <vt:lpstr>Adobe Caslon Pro Bold</vt:lpstr>
      <vt:lpstr>Adobe Gothic Std B</vt:lpstr>
      <vt:lpstr>Arial</vt:lpstr>
      <vt:lpstr>Book Antiqua</vt:lpstr>
      <vt:lpstr>Calibri</vt:lpstr>
      <vt:lpstr>Comic Sans MS</vt:lpstr>
      <vt:lpstr>Dutch801 Rm BT</vt:lpstr>
      <vt:lpstr>Lucida Sans Unicode</vt:lpstr>
      <vt:lpstr>Times New Roman</vt:lpstr>
      <vt:lpstr>Verdana</vt:lpstr>
      <vt:lpstr>Wingdings 2</vt:lpstr>
      <vt:lpstr>Wingdings 3</vt:lpstr>
      <vt:lpstr>Concourse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LEGO</dc:creator>
  <cp:lastModifiedBy>LEGO CONSULT</cp:lastModifiedBy>
  <cp:revision>495</cp:revision>
  <cp:lastPrinted>2019-11-15T19:23:12Z</cp:lastPrinted>
  <dcterms:created xsi:type="dcterms:W3CDTF">2017-10-06T14:27:06Z</dcterms:created>
  <dcterms:modified xsi:type="dcterms:W3CDTF">2021-04-16T07:51:56Z</dcterms:modified>
</cp:coreProperties>
</file>